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72" r:id="rId6"/>
  </p:sldMasterIdLst>
  <p:notesMasterIdLst>
    <p:notesMasterId r:id="rId36"/>
  </p:notesMasterIdLst>
  <p:sldIdLst>
    <p:sldId id="270" r:id="rId7"/>
    <p:sldId id="274" r:id="rId8"/>
    <p:sldId id="279" r:id="rId9"/>
    <p:sldId id="277" r:id="rId10"/>
    <p:sldId id="280" r:id="rId11"/>
    <p:sldId id="281" r:id="rId12"/>
    <p:sldId id="276" r:id="rId13"/>
    <p:sldId id="283" r:id="rId14"/>
    <p:sldId id="284" r:id="rId15"/>
    <p:sldId id="285" r:id="rId16"/>
    <p:sldId id="3091" r:id="rId17"/>
    <p:sldId id="287" r:id="rId18"/>
    <p:sldId id="289" r:id="rId19"/>
    <p:sldId id="3094" r:id="rId20"/>
    <p:sldId id="3057" r:id="rId21"/>
    <p:sldId id="292" r:id="rId22"/>
    <p:sldId id="293" r:id="rId23"/>
    <p:sldId id="294" r:id="rId24"/>
    <p:sldId id="295" r:id="rId25"/>
    <p:sldId id="297" r:id="rId26"/>
    <p:sldId id="299" r:id="rId27"/>
    <p:sldId id="300" r:id="rId28"/>
    <p:sldId id="3092" r:id="rId29"/>
    <p:sldId id="3093" r:id="rId30"/>
    <p:sldId id="351" r:id="rId31"/>
    <p:sldId id="3090" r:id="rId32"/>
    <p:sldId id="3088" r:id="rId33"/>
    <p:sldId id="3089" r:id="rId34"/>
    <p:sldId id="278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02CEA0-AF9B-4B67-9B9E-7583A100A414}">
          <p14:sldIdLst>
            <p14:sldId id="270"/>
            <p14:sldId id="274"/>
            <p14:sldId id="279"/>
            <p14:sldId id="277"/>
            <p14:sldId id="280"/>
            <p14:sldId id="281"/>
            <p14:sldId id="276"/>
            <p14:sldId id="283"/>
            <p14:sldId id="284"/>
            <p14:sldId id="285"/>
            <p14:sldId id="3091"/>
            <p14:sldId id="287"/>
            <p14:sldId id="289"/>
            <p14:sldId id="3094"/>
            <p14:sldId id="3057"/>
            <p14:sldId id="292"/>
            <p14:sldId id="293"/>
            <p14:sldId id="294"/>
            <p14:sldId id="295"/>
            <p14:sldId id="297"/>
            <p14:sldId id="299"/>
            <p14:sldId id="300"/>
            <p14:sldId id="3092"/>
            <p14:sldId id="3093"/>
            <p14:sldId id="351"/>
            <p14:sldId id="3090"/>
            <p14:sldId id="3088"/>
            <p14:sldId id="3089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ttney Love" initials="BL" lastIdx="13" clrIdx="0">
    <p:extLst>
      <p:ext uri="{19B8F6BF-5375-455C-9EA6-DF929625EA0E}">
        <p15:presenceInfo xmlns:p15="http://schemas.microsoft.com/office/powerpoint/2012/main" userId="S::Brittney.Love@jm.ey.com::5305f1fd-72ce-4247-9f0f-b928c8a0f151" providerId="AD"/>
      </p:ext>
    </p:extLst>
  </p:cmAuthor>
  <p:cmAuthor id="2" name="David Black" initials="DB" lastIdx="1" clrIdx="1">
    <p:extLst>
      <p:ext uri="{19B8F6BF-5375-455C-9EA6-DF929625EA0E}">
        <p15:presenceInfo xmlns:p15="http://schemas.microsoft.com/office/powerpoint/2012/main" userId="S::david.black@jm.ey.com::4bd779b4-a855-4769-9cd9-58e87ea6d1e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38AB"/>
    <a:srgbClr val="F4E7ED"/>
    <a:srgbClr val="CCCCFF"/>
    <a:srgbClr val="FFFFFF"/>
    <a:srgbClr val="792989"/>
    <a:srgbClr val="D0D8E8"/>
    <a:srgbClr val="CEF4F3"/>
    <a:srgbClr val="9EE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3444D2-0536-41F6-99F0-A9D2888AE4EA}" v="157" vWet="161" dt="2022-02-22T16:14:03.113"/>
    <p1510:client id="{717B89EB-E6B3-42F6-A949-F691E8820F16}" v="513" dt="2022-02-22T16:24:02.786"/>
    <p1510:client id="{D8E5160A-33AD-4669-9990-A6A0CDC3568B}" v="263" dt="2022-02-22T16:13:39.4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microsoft.com/office/2015/10/relationships/revisionInfo" Target="revisionInfo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4D3E35-B104-41F4-AF65-5BFC76B4C58C}" type="doc">
      <dgm:prSet loTypeId="urn:microsoft.com/office/officeart/2005/8/layout/hProcess9" loCatId="process" qsTypeId="urn:microsoft.com/office/officeart/2005/8/quickstyle/simple1" qsCatId="simple" csTypeId="urn:microsoft.com/office/officeart/2005/8/colors/accent1_4" csCatId="accent1" phldr="1"/>
      <dgm:spPr/>
    </dgm:pt>
    <dgm:pt modelId="{F18079C4-C18B-4AAB-B0EC-0267CEA1289C}">
      <dgm:prSet phldrT="[Text]" custT="1"/>
      <dgm:spPr/>
      <dgm:t>
        <a:bodyPr/>
        <a:lstStyle/>
        <a:p>
          <a:r>
            <a:rPr lang="en-US" sz="1400">
              <a:cs typeface="Arial" panose="020B0604020202020204" pitchFamily="34" charset="0"/>
            </a:rPr>
            <a:t>Establish the objectives of the s</a:t>
          </a:r>
          <a:r>
            <a:rPr lang="en-US" sz="1400" b="1">
              <a:cs typeface="Arial" panose="020B0604020202020204" pitchFamily="34" charset="0"/>
            </a:rPr>
            <a:t>takeholder engagement and communication strategy</a:t>
          </a:r>
          <a:endParaRPr lang="en-GB" sz="1400"/>
        </a:p>
      </dgm:t>
    </dgm:pt>
    <dgm:pt modelId="{2BD8AAB4-5A9F-4C13-AA52-70208161A98E}" type="parTrans" cxnId="{CCB6B1CD-2FC0-45B0-8943-0EFC1758ECCE}">
      <dgm:prSet/>
      <dgm:spPr/>
      <dgm:t>
        <a:bodyPr/>
        <a:lstStyle/>
        <a:p>
          <a:endParaRPr lang="en-GB" sz="1400"/>
        </a:p>
      </dgm:t>
    </dgm:pt>
    <dgm:pt modelId="{F61549CF-034C-4BE0-8946-60CB2FE5DA0B}" type="sibTrans" cxnId="{CCB6B1CD-2FC0-45B0-8943-0EFC1758ECCE}">
      <dgm:prSet/>
      <dgm:spPr/>
      <dgm:t>
        <a:bodyPr/>
        <a:lstStyle/>
        <a:p>
          <a:endParaRPr lang="en-GB" sz="1400"/>
        </a:p>
      </dgm:t>
    </dgm:pt>
    <dgm:pt modelId="{D0B1A0A8-B3CA-4C8E-B8EB-28372C1A0016}">
      <dgm:prSet phldrT="[Text]" custT="1"/>
      <dgm:spPr/>
      <dgm:t>
        <a:bodyPr/>
        <a:lstStyle/>
        <a:p>
          <a:r>
            <a:rPr lang="en-US" sz="1400" b="1">
              <a:cs typeface="Arial" panose="020B0604020202020204" pitchFamily="34" charset="0"/>
            </a:rPr>
            <a:t>Identify and understand the stakeholder’s role </a:t>
          </a:r>
          <a:r>
            <a:rPr lang="en-US" sz="1400">
              <a:cs typeface="Arial" panose="020B0604020202020204" pitchFamily="34" charset="0"/>
            </a:rPr>
            <a:t> to gain insight on how to achieve understanding and buy-in </a:t>
          </a:r>
          <a:endParaRPr lang="en-GB" sz="1400"/>
        </a:p>
      </dgm:t>
    </dgm:pt>
    <dgm:pt modelId="{E8151C14-7614-4D86-92E5-2376A414B3D9}" type="parTrans" cxnId="{D8224712-1DAB-4FE6-9906-F4BBD945A039}">
      <dgm:prSet/>
      <dgm:spPr/>
      <dgm:t>
        <a:bodyPr/>
        <a:lstStyle/>
        <a:p>
          <a:endParaRPr lang="en-GB" sz="1400"/>
        </a:p>
      </dgm:t>
    </dgm:pt>
    <dgm:pt modelId="{0D6BCDE9-EC87-417F-A1B7-795489D89140}" type="sibTrans" cxnId="{D8224712-1DAB-4FE6-9906-F4BBD945A039}">
      <dgm:prSet/>
      <dgm:spPr/>
      <dgm:t>
        <a:bodyPr/>
        <a:lstStyle/>
        <a:p>
          <a:endParaRPr lang="en-GB" sz="1400"/>
        </a:p>
      </dgm:t>
    </dgm:pt>
    <dgm:pt modelId="{E1E177A0-39AB-4B1D-84C1-DAD48A200E83}">
      <dgm:prSet phldrT="[Text]" custT="1"/>
      <dgm:spPr/>
      <dgm:t>
        <a:bodyPr/>
        <a:lstStyle/>
        <a:p>
          <a:r>
            <a:rPr lang="en-US" sz="1400">
              <a:cs typeface="Arial" panose="020B0604020202020204" pitchFamily="34" charset="0"/>
            </a:rPr>
            <a:t>Identify and leverage the </a:t>
          </a:r>
          <a:r>
            <a:rPr lang="en-US" sz="1400" b="1">
              <a:cs typeface="Arial" panose="020B0604020202020204" pitchFamily="34" charset="0"/>
            </a:rPr>
            <a:t>existing communication channels </a:t>
          </a:r>
          <a:r>
            <a:rPr lang="en-US" sz="1400">
              <a:cs typeface="Arial" panose="020B0604020202020204" pitchFamily="34" charset="0"/>
            </a:rPr>
            <a:t>within the organisation as well as </a:t>
          </a:r>
          <a:r>
            <a:rPr lang="en-US" sz="1400" b="1">
              <a:cs typeface="Arial" panose="020B0604020202020204" pitchFamily="34" charset="0"/>
            </a:rPr>
            <a:t>confirm appropriate channels  </a:t>
          </a:r>
          <a:r>
            <a:rPr lang="en-US" sz="1400">
              <a:cs typeface="Arial" panose="020B0604020202020204" pitchFamily="34" charset="0"/>
            </a:rPr>
            <a:t>channels for engagement</a:t>
          </a:r>
          <a:endParaRPr lang="en-GB" sz="1400"/>
        </a:p>
      </dgm:t>
    </dgm:pt>
    <dgm:pt modelId="{1DDCF627-1BAF-4002-813A-7685171CB706}" type="parTrans" cxnId="{A2CE345F-26B6-452B-BD2A-45C64F084A9C}">
      <dgm:prSet/>
      <dgm:spPr/>
      <dgm:t>
        <a:bodyPr/>
        <a:lstStyle/>
        <a:p>
          <a:endParaRPr lang="en-GB" sz="1400"/>
        </a:p>
      </dgm:t>
    </dgm:pt>
    <dgm:pt modelId="{C7E0F129-2132-4E29-8F07-733FBD42351C}" type="sibTrans" cxnId="{A2CE345F-26B6-452B-BD2A-45C64F084A9C}">
      <dgm:prSet/>
      <dgm:spPr/>
      <dgm:t>
        <a:bodyPr/>
        <a:lstStyle/>
        <a:p>
          <a:endParaRPr lang="en-GB" sz="1400"/>
        </a:p>
      </dgm:t>
    </dgm:pt>
    <dgm:pt modelId="{5DB83DB2-1C89-40F3-A728-258CD0698B88}">
      <dgm:prSet custT="1"/>
      <dgm:spPr/>
      <dgm:t>
        <a:bodyPr/>
        <a:lstStyle/>
        <a:p>
          <a:r>
            <a:rPr lang="en-GB" sz="1400">
              <a:cs typeface="Arial" panose="020B0604020202020204" pitchFamily="34" charset="0"/>
            </a:rPr>
            <a:t>Provide a long-term </a:t>
          </a:r>
          <a:r>
            <a:rPr lang="en-GB" sz="1400" b="1">
              <a:cs typeface="Arial" panose="020B0604020202020204" pitchFamily="34" charset="0"/>
            </a:rPr>
            <a:t>strategic perspective </a:t>
          </a:r>
          <a:r>
            <a:rPr lang="en-GB" sz="1400">
              <a:cs typeface="Arial" panose="020B0604020202020204" pitchFamily="34" charset="0"/>
            </a:rPr>
            <a:t>on stakeholder engagement and communication</a:t>
          </a:r>
          <a:endParaRPr lang="en-GB" sz="1400"/>
        </a:p>
      </dgm:t>
    </dgm:pt>
    <dgm:pt modelId="{985F2B69-F861-4766-9252-5AADD8934A69}" type="parTrans" cxnId="{FA5F18D7-08F6-46CE-BAF7-123CB0502749}">
      <dgm:prSet/>
      <dgm:spPr/>
      <dgm:t>
        <a:bodyPr/>
        <a:lstStyle/>
        <a:p>
          <a:endParaRPr lang="en-GB" sz="1400"/>
        </a:p>
      </dgm:t>
    </dgm:pt>
    <dgm:pt modelId="{D0045236-DE89-4B8D-A5E2-20B7F8B66768}" type="sibTrans" cxnId="{FA5F18D7-08F6-46CE-BAF7-123CB0502749}">
      <dgm:prSet/>
      <dgm:spPr/>
      <dgm:t>
        <a:bodyPr/>
        <a:lstStyle/>
        <a:p>
          <a:endParaRPr lang="en-GB" sz="1400"/>
        </a:p>
      </dgm:t>
    </dgm:pt>
    <dgm:pt modelId="{1DCA5A28-5681-4853-AE95-72BF5058A0A7}">
      <dgm:prSet custT="1"/>
      <dgm:spPr/>
      <dgm:t>
        <a:bodyPr/>
        <a:lstStyle/>
        <a:p>
          <a:r>
            <a:rPr lang="en-US" sz="1400">
              <a:cs typeface="Arial" panose="020B0604020202020204" pitchFamily="34" charset="0"/>
            </a:rPr>
            <a:t>Define a set of key messages that are </a:t>
          </a:r>
          <a:r>
            <a:rPr lang="en-US" sz="1400" b="1">
              <a:cs typeface="Arial" panose="020B0604020202020204" pitchFamily="34" charset="0"/>
            </a:rPr>
            <a:t>consistent, clear and articulate the reason </a:t>
          </a:r>
          <a:r>
            <a:rPr lang="en-US" sz="1400">
              <a:cs typeface="Arial" panose="020B0604020202020204" pitchFamily="34" charset="0"/>
            </a:rPr>
            <a:t>for and impact of the project</a:t>
          </a:r>
          <a:endParaRPr lang="en-GB" sz="1400"/>
        </a:p>
      </dgm:t>
    </dgm:pt>
    <dgm:pt modelId="{49A9FB17-55B2-4986-8D2C-C0C55E7A9B64}" type="parTrans" cxnId="{E9F6CD13-64DD-43E7-AD82-0C53586A0EC4}">
      <dgm:prSet/>
      <dgm:spPr/>
      <dgm:t>
        <a:bodyPr/>
        <a:lstStyle/>
        <a:p>
          <a:endParaRPr lang="en-GB" sz="1400"/>
        </a:p>
      </dgm:t>
    </dgm:pt>
    <dgm:pt modelId="{76ABFDFE-600A-4F90-8B22-09EBCC153A74}" type="sibTrans" cxnId="{E9F6CD13-64DD-43E7-AD82-0C53586A0EC4}">
      <dgm:prSet/>
      <dgm:spPr/>
      <dgm:t>
        <a:bodyPr/>
        <a:lstStyle/>
        <a:p>
          <a:endParaRPr lang="en-GB" sz="1400"/>
        </a:p>
      </dgm:t>
    </dgm:pt>
    <dgm:pt modelId="{30E26140-7DBB-4F96-A213-D57A8188711C}" type="pres">
      <dgm:prSet presAssocID="{C64D3E35-B104-41F4-AF65-5BFC76B4C58C}" presName="CompostProcess" presStyleCnt="0">
        <dgm:presLayoutVars>
          <dgm:dir/>
          <dgm:resizeHandles val="exact"/>
        </dgm:presLayoutVars>
      </dgm:prSet>
      <dgm:spPr/>
    </dgm:pt>
    <dgm:pt modelId="{83F0E562-7C34-4950-A976-E77C6C022325}" type="pres">
      <dgm:prSet presAssocID="{C64D3E35-B104-41F4-AF65-5BFC76B4C58C}" presName="arrow" presStyleLbl="bgShp" presStyleIdx="0" presStyleCnt="1" custLinFactNeighborY="235"/>
      <dgm:spPr/>
    </dgm:pt>
    <dgm:pt modelId="{C30DE099-97C3-45D2-BA13-8B0A5A56D89A}" type="pres">
      <dgm:prSet presAssocID="{C64D3E35-B104-41F4-AF65-5BFC76B4C58C}" presName="linearProcess" presStyleCnt="0"/>
      <dgm:spPr/>
    </dgm:pt>
    <dgm:pt modelId="{9D1BABB5-E8FD-4813-9AAA-4E081582B467}" type="pres">
      <dgm:prSet presAssocID="{F18079C4-C18B-4AAB-B0EC-0267CEA1289C}" presName="textNode" presStyleLbl="node1" presStyleIdx="0" presStyleCnt="5">
        <dgm:presLayoutVars>
          <dgm:bulletEnabled val="1"/>
        </dgm:presLayoutVars>
      </dgm:prSet>
      <dgm:spPr/>
    </dgm:pt>
    <dgm:pt modelId="{EE6E9665-555B-4515-8A3C-BDF773C63B3A}" type="pres">
      <dgm:prSet presAssocID="{F61549CF-034C-4BE0-8946-60CB2FE5DA0B}" presName="sibTrans" presStyleCnt="0"/>
      <dgm:spPr/>
    </dgm:pt>
    <dgm:pt modelId="{8F401FEA-8CDD-4847-84E9-386022CC2AB7}" type="pres">
      <dgm:prSet presAssocID="{D0B1A0A8-B3CA-4C8E-B8EB-28372C1A0016}" presName="textNode" presStyleLbl="node1" presStyleIdx="1" presStyleCnt="5">
        <dgm:presLayoutVars>
          <dgm:bulletEnabled val="1"/>
        </dgm:presLayoutVars>
      </dgm:prSet>
      <dgm:spPr/>
    </dgm:pt>
    <dgm:pt modelId="{3F8F17EE-7249-4CFF-B714-F4A28FC5521D}" type="pres">
      <dgm:prSet presAssocID="{0D6BCDE9-EC87-417F-A1B7-795489D89140}" presName="sibTrans" presStyleCnt="0"/>
      <dgm:spPr/>
    </dgm:pt>
    <dgm:pt modelId="{5FDE14F0-301F-4C7F-9DB3-F5B935A8D45D}" type="pres">
      <dgm:prSet presAssocID="{E1E177A0-39AB-4B1D-84C1-DAD48A200E83}" presName="textNode" presStyleLbl="node1" presStyleIdx="2" presStyleCnt="5">
        <dgm:presLayoutVars>
          <dgm:bulletEnabled val="1"/>
        </dgm:presLayoutVars>
      </dgm:prSet>
      <dgm:spPr/>
    </dgm:pt>
    <dgm:pt modelId="{DA00C7D0-C872-43E9-B4E7-6609BDCBD4F1}" type="pres">
      <dgm:prSet presAssocID="{C7E0F129-2132-4E29-8F07-733FBD42351C}" presName="sibTrans" presStyleCnt="0"/>
      <dgm:spPr/>
    </dgm:pt>
    <dgm:pt modelId="{9B18CB31-3401-4D28-91EB-4819C7A9FEBE}" type="pres">
      <dgm:prSet presAssocID="{1DCA5A28-5681-4853-AE95-72BF5058A0A7}" presName="textNode" presStyleLbl="node1" presStyleIdx="3" presStyleCnt="5">
        <dgm:presLayoutVars>
          <dgm:bulletEnabled val="1"/>
        </dgm:presLayoutVars>
      </dgm:prSet>
      <dgm:spPr/>
    </dgm:pt>
    <dgm:pt modelId="{F0B8C032-125D-4D6A-99AD-3BC5C1B4CCC7}" type="pres">
      <dgm:prSet presAssocID="{76ABFDFE-600A-4F90-8B22-09EBCC153A74}" presName="sibTrans" presStyleCnt="0"/>
      <dgm:spPr/>
    </dgm:pt>
    <dgm:pt modelId="{1720D504-3CBE-478B-96CB-E7E23A77CF70}" type="pres">
      <dgm:prSet presAssocID="{5DB83DB2-1C89-40F3-A728-258CD0698B88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A42E2A0B-9ED0-498B-BDE5-747AE9675144}" type="presOf" srcId="{F18079C4-C18B-4AAB-B0EC-0267CEA1289C}" destId="{9D1BABB5-E8FD-4813-9AAA-4E081582B467}" srcOrd="0" destOrd="0" presId="urn:microsoft.com/office/officeart/2005/8/layout/hProcess9"/>
    <dgm:cxn modelId="{4089090C-FCDB-43AE-8E3D-98C84773F8B7}" type="presOf" srcId="{E1E177A0-39AB-4B1D-84C1-DAD48A200E83}" destId="{5FDE14F0-301F-4C7F-9DB3-F5B935A8D45D}" srcOrd="0" destOrd="0" presId="urn:microsoft.com/office/officeart/2005/8/layout/hProcess9"/>
    <dgm:cxn modelId="{D8224712-1DAB-4FE6-9906-F4BBD945A039}" srcId="{C64D3E35-B104-41F4-AF65-5BFC76B4C58C}" destId="{D0B1A0A8-B3CA-4C8E-B8EB-28372C1A0016}" srcOrd="1" destOrd="0" parTransId="{E8151C14-7614-4D86-92E5-2376A414B3D9}" sibTransId="{0D6BCDE9-EC87-417F-A1B7-795489D89140}"/>
    <dgm:cxn modelId="{E9F6CD13-64DD-43E7-AD82-0C53586A0EC4}" srcId="{C64D3E35-B104-41F4-AF65-5BFC76B4C58C}" destId="{1DCA5A28-5681-4853-AE95-72BF5058A0A7}" srcOrd="3" destOrd="0" parTransId="{49A9FB17-55B2-4986-8D2C-C0C55E7A9B64}" sibTransId="{76ABFDFE-600A-4F90-8B22-09EBCC153A74}"/>
    <dgm:cxn modelId="{A2CE345F-26B6-452B-BD2A-45C64F084A9C}" srcId="{C64D3E35-B104-41F4-AF65-5BFC76B4C58C}" destId="{E1E177A0-39AB-4B1D-84C1-DAD48A200E83}" srcOrd="2" destOrd="0" parTransId="{1DDCF627-1BAF-4002-813A-7685171CB706}" sibTransId="{C7E0F129-2132-4E29-8F07-733FBD42351C}"/>
    <dgm:cxn modelId="{9F7C6645-59A8-4D7B-B87C-BB1814C8284C}" type="presOf" srcId="{D0B1A0A8-B3CA-4C8E-B8EB-28372C1A0016}" destId="{8F401FEA-8CDD-4847-84E9-386022CC2AB7}" srcOrd="0" destOrd="0" presId="urn:microsoft.com/office/officeart/2005/8/layout/hProcess9"/>
    <dgm:cxn modelId="{9ABE6057-A3C4-4F57-A1F0-0D5EC3F5FAFB}" type="presOf" srcId="{5DB83DB2-1C89-40F3-A728-258CD0698B88}" destId="{1720D504-3CBE-478B-96CB-E7E23A77CF70}" srcOrd="0" destOrd="0" presId="urn:microsoft.com/office/officeart/2005/8/layout/hProcess9"/>
    <dgm:cxn modelId="{BB0D1C92-0C00-4D63-8605-B9ED1BA6CC82}" type="presOf" srcId="{C64D3E35-B104-41F4-AF65-5BFC76B4C58C}" destId="{30E26140-7DBB-4F96-A213-D57A8188711C}" srcOrd="0" destOrd="0" presId="urn:microsoft.com/office/officeart/2005/8/layout/hProcess9"/>
    <dgm:cxn modelId="{CCB6B1CD-2FC0-45B0-8943-0EFC1758ECCE}" srcId="{C64D3E35-B104-41F4-AF65-5BFC76B4C58C}" destId="{F18079C4-C18B-4AAB-B0EC-0267CEA1289C}" srcOrd="0" destOrd="0" parTransId="{2BD8AAB4-5A9F-4C13-AA52-70208161A98E}" sibTransId="{F61549CF-034C-4BE0-8946-60CB2FE5DA0B}"/>
    <dgm:cxn modelId="{7B3BBFD1-3EAB-4012-A244-7A89ED971E54}" type="presOf" srcId="{1DCA5A28-5681-4853-AE95-72BF5058A0A7}" destId="{9B18CB31-3401-4D28-91EB-4819C7A9FEBE}" srcOrd="0" destOrd="0" presId="urn:microsoft.com/office/officeart/2005/8/layout/hProcess9"/>
    <dgm:cxn modelId="{FA5F18D7-08F6-46CE-BAF7-123CB0502749}" srcId="{C64D3E35-B104-41F4-AF65-5BFC76B4C58C}" destId="{5DB83DB2-1C89-40F3-A728-258CD0698B88}" srcOrd="4" destOrd="0" parTransId="{985F2B69-F861-4766-9252-5AADD8934A69}" sibTransId="{D0045236-DE89-4B8D-A5E2-20B7F8B66768}"/>
    <dgm:cxn modelId="{0373EFFC-6C77-4421-BD11-0A094112A1F4}" type="presParOf" srcId="{30E26140-7DBB-4F96-A213-D57A8188711C}" destId="{83F0E562-7C34-4950-A976-E77C6C022325}" srcOrd="0" destOrd="0" presId="urn:microsoft.com/office/officeart/2005/8/layout/hProcess9"/>
    <dgm:cxn modelId="{22632D3D-6750-4A73-B668-E8DEAC9C16E9}" type="presParOf" srcId="{30E26140-7DBB-4F96-A213-D57A8188711C}" destId="{C30DE099-97C3-45D2-BA13-8B0A5A56D89A}" srcOrd="1" destOrd="0" presId="urn:microsoft.com/office/officeart/2005/8/layout/hProcess9"/>
    <dgm:cxn modelId="{B718F87A-5BE6-4FF9-B39A-BD8DAFE61D98}" type="presParOf" srcId="{C30DE099-97C3-45D2-BA13-8B0A5A56D89A}" destId="{9D1BABB5-E8FD-4813-9AAA-4E081582B467}" srcOrd="0" destOrd="0" presId="urn:microsoft.com/office/officeart/2005/8/layout/hProcess9"/>
    <dgm:cxn modelId="{BA09B4A6-2D4B-4448-8430-AEF220B5C8B2}" type="presParOf" srcId="{C30DE099-97C3-45D2-BA13-8B0A5A56D89A}" destId="{EE6E9665-555B-4515-8A3C-BDF773C63B3A}" srcOrd="1" destOrd="0" presId="urn:microsoft.com/office/officeart/2005/8/layout/hProcess9"/>
    <dgm:cxn modelId="{B37C3294-4578-4EEB-B10E-04A124AE2FB9}" type="presParOf" srcId="{C30DE099-97C3-45D2-BA13-8B0A5A56D89A}" destId="{8F401FEA-8CDD-4847-84E9-386022CC2AB7}" srcOrd="2" destOrd="0" presId="urn:microsoft.com/office/officeart/2005/8/layout/hProcess9"/>
    <dgm:cxn modelId="{EF61B823-67DD-4D86-9FB6-24B4AD9D3FD0}" type="presParOf" srcId="{C30DE099-97C3-45D2-BA13-8B0A5A56D89A}" destId="{3F8F17EE-7249-4CFF-B714-F4A28FC5521D}" srcOrd="3" destOrd="0" presId="urn:microsoft.com/office/officeart/2005/8/layout/hProcess9"/>
    <dgm:cxn modelId="{D4C97DFB-05B3-490D-9C56-303B84ABF18C}" type="presParOf" srcId="{C30DE099-97C3-45D2-BA13-8B0A5A56D89A}" destId="{5FDE14F0-301F-4C7F-9DB3-F5B935A8D45D}" srcOrd="4" destOrd="0" presId="urn:microsoft.com/office/officeart/2005/8/layout/hProcess9"/>
    <dgm:cxn modelId="{6E475C87-0A6B-47A9-9B30-A8A99BE92AF5}" type="presParOf" srcId="{C30DE099-97C3-45D2-BA13-8B0A5A56D89A}" destId="{DA00C7D0-C872-43E9-B4E7-6609BDCBD4F1}" srcOrd="5" destOrd="0" presId="urn:microsoft.com/office/officeart/2005/8/layout/hProcess9"/>
    <dgm:cxn modelId="{D743F524-1CFD-42FC-A205-7F0933196981}" type="presParOf" srcId="{C30DE099-97C3-45D2-BA13-8B0A5A56D89A}" destId="{9B18CB31-3401-4D28-91EB-4819C7A9FEBE}" srcOrd="6" destOrd="0" presId="urn:microsoft.com/office/officeart/2005/8/layout/hProcess9"/>
    <dgm:cxn modelId="{F68F1509-242F-4FF4-8FF8-4B661680978D}" type="presParOf" srcId="{C30DE099-97C3-45D2-BA13-8B0A5A56D89A}" destId="{F0B8C032-125D-4D6A-99AD-3BC5C1B4CCC7}" srcOrd="7" destOrd="0" presId="urn:microsoft.com/office/officeart/2005/8/layout/hProcess9"/>
    <dgm:cxn modelId="{91E9EDD2-7E3E-4DBE-85A7-2FE2F2412AE1}" type="presParOf" srcId="{C30DE099-97C3-45D2-BA13-8B0A5A56D89A}" destId="{1720D504-3CBE-478B-96CB-E7E23A77CF70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166F92-4C68-44CA-BC49-B36FEC4190C2}" type="doc">
      <dgm:prSet loTypeId="urn:microsoft.com/office/officeart/2005/8/layout/list1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6BABEBE2-A08B-43A6-B22F-E6ED104E2394}">
      <dgm:prSet phldrT="[Text]" custT="1"/>
      <dgm:spPr/>
      <dgm:t>
        <a:bodyPr/>
        <a:lstStyle/>
        <a:p>
          <a:pPr>
            <a:buClr>
              <a:srgbClr val="000000"/>
            </a:buClr>
          </a:pPr>
          <a:r>
            <a:rPr lang="en-US" sz="1400" spc="-6">
              <a:latin typeface="+mn-lt"/>
              <a:cs typeface="Arial" panose="020B0604020202020204" pitchFamily="34" charset="0"/>
            </a:rPr>
            <a:t>Provide </a:t>
          </a:r>
          <a:r>
            <a:rPr lang="en-US" sz="1400" b="1" spc="-6">
              <a:latin typeface="+mn-lt"/>
              <a:cs typeface="Arial" panose="020B0604020202020204" pitchFamily="34" charset="0"/>
            </a:rPr>
            <a:t>awareness</a:t>
          </a:r>
          <a:r>
            <a:rPr lang="en-US" sz="1400" spc="-6">
              <a:latin typeface="+mn-lt"/>
              <a:cs typeface="Arial" panose="020B0604020202020204" pitchFamily="34" charset="0"/>
            </a:rPr>
            <a:t> and understanding</a:t>
          </a:r>
          <a:r>
            <a:rPr lang="en-US" sz="1400" spc="22">
              <a:latin typeface="+mn-lt"/>
              <a:cs typeface="Arial" panose="020B0604020202020204" pitchFamily="34" charset="0"/>
            </a:rPr>
            <a:t> about </a:t>
          </a:r>
          <a:r>
            <a:rPr lang="en-US" sz="1400" spc="-6">
              <a:latin typeface="+mn-lt"/>
              <a:cs typeface="Arial" panose="020B0604020202020204" pitchFamily="34" charset="0"/>
            </a:rPr>
            <a:t>why the project is happening</a:t>
          </a:r>
          <a:endParaRPr lang="en-GB" sz="1400">
            <a:latin typeface="+mn-lt"/>
          </a:endParaRPr>
        </a:p>
      </dgm:t>
    </dgm:pt>
    <dgm:pt modelId="{A42AAD11-2E85-47D8-899D-2200DBE96336}" type="parTrans" cxnId="{9BF9EA25-9281-45DA-8B5E-B6231E259BA4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BA5E1BC9-B34B-4414-9C06-6212CEF1E0EE}" type="sibTrans" cxnId="{9BF9EA25-9281-45DA-8B5E-B6231E259BA4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B61A490D-B83B-4DD1-9206-8E4941EC81B0}">
      <dgm:prSet phldrT="[Text]" custT="1"/>
      <dgm:spPr/>
      <dgm:t>
        <a:bodyPr/>
        <a:lstStyle/>
        <a:p>
          <a:r>
            <a:rPr lang="en-US" altLang="sv-SE" sz="1400" b="1">
              <a:latin typeface="+mn-lt"/>
              <a:cs typeface="Arial" panose="020B0604020202020204" pitchFamily="34" charset="0"/>
            </a:rPr>
            <a:t>Reduce the risk </a:t>
          </a:r>
          <a:r>
            <a:rPr lang="en-US" altLang="sv-SE" sz="1400">
              <a:latin typeface="+mn-lt"/>
              <a:cs typeface="Arial" panose="020B0604020202020204" pitchFamily="34" charset="0"/>
            </a:rPr>
            <a:t>of business disruption</a:t>
          </a:r>
          <a:endParaRPr lang="en-GB" sz="1400">
            <a:latin typeface="+mn-lt"/>
          </a:endParaRPr>
        </a:p>
      </dgm:t>
    </dgm:pt>
    <dgm:pt modelId="{C759B97A-3A51-4A4D-B021-9E50791DA20E}" type="parTrans" cxnId="{E747A983-5B0C-4E3E-AB96-29F0DCB9B7D2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D99FDBED-C608-4342-8CA7-2959A0EC43B9}" type="sibTrans" cxnId="{E747A983-5B0C-4E3E-AB96-29F0DCB9B7D2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452879EB-03DC-4AC2-BEBF-25DF0F2CB8F0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altLang="sv-SE" sz="1400">
              <a:solidFill>
                <a:schemeClr val="bg2"/>
              </a:solidFill>
              <a:latin typeface="+mj-lt"/>
              <a:cs typeface="Arial" panose="020B0604020202020204" pitchFamily="34" charset="0"/>
            </a:rPr>
            <a:t>Management to promote </a:t>
          </a:r>
          <a:r>
            <a:rPr lang="en-US" altLang="sv-SE" sz="1400" b="1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transparency</a:t>
          </a:r>
          <a:r>
            <a:rPr lang="en-US" altLang="sv-SE" sz="1400">
              <a:solidFill>
                <a:schemeClr val="bg2"/>
              </a:solidFill>
              <a:latin typeface="+mj-lt"/>
              <a:cs typeface="Arial" panose="020B0604020202020204" pitchFamily="34" charset="0"/>
            </a:rPr>
            <a:t> in building credibility in order to create trust and buy-in</a:t>
          </a:r>
          <a:endParaRPr lang="en-GB" sz="1400">
            <a:latin typeface="+mn-lt"/>
          </a:endParaRPr>
        </a:p>
      </dgm:t>
    </dgm:pt>
    <dgm:pt modelId="{5F566B7C-8E58-40DB-8BF6-7AB614825841}" type="parTrans" cxnId="{D65BF6CB-38E1-44A4-B82E-6B9A3BB6DE89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846873EB-60BA-4DDF-B2A1-69EAE25B070D}" type="sibTrans" cxnId="{D65BF6CB-38E1-44A4-B82E-6B9A3BB6DE89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083CE02E-BFC4-4106-90B5-E41E735064A5}">
      <dgm:prSet custT="1"/>
      <dgm:spPr/>
      <dgm:t>
        <a:bodyPr/>
        <a:lstStyle/>
        <a:p>
          <a:r>
            <a:rPr lang="en-US" altLang="sv-SE" sz="1400" b="1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Acknowledge</a:t>
          </a:r>
          <a:r>
            <a:rPr lang="en-US" altLang="sv-SE" sz="140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each employee for their contribution thus far and that the project support the change  journey</a:t>
          </a:r>
          <a:endParaRPr lang="en-GB" sz="1400">
            <a:solidFill>
              <a:schemeClr val="bg1"/>
            </a:solidFill>
            <a:latin typeface="+mn-lt"/>
          </a:endParaRPr>
        </a:p>
      </dgm:t>
    </dgm:pt>
    <dgm:pt modelId="{D31BAE1D-626A-4596-8260-AF28BFA370DD}" type="parTrans" cxnId="{22B89AA3-54F1-4251-8B7D-D80E7BC1A750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BE39C715-AB4C-42E0-92C2-A659DB659F21}" type="sibTrans" cxnId="{22B89AA3-54F1-4251-8B7D-D80E7BC1A750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D9A2E049-783B-4F40-BB99-1BCB60680ACF}">
      <dgm:prSet custT="1"/>
      <dgm:spPr/>
      <dgm:t>
        <a:bodyPr/>
        <a:lstStyle/>
        <a:p>
          <a:r>
            <a:rPr lang="en-US" altLang="sv-SE" sz="1400">
              <a:solidFill>
                <a:schemeClr val="bg1"/>
              </a:solidFill>
              <a:latin typeface="+mn-lt"/>
              <a:cs typeface="Arial" panose="020B0604020202020204" pitchFamily="34" charset="0"/>
            </a:rPr>
            <a:t>Set and align</a:t>
          </a:r>
          <a:r>
            <a:rPr lang="en-US" altLang="sv-SE" sz="1400" b="1">
              <a:solidFill>
                <a:schemeClr val="bg1"/>
              </a:solidFill>
              <a:latin typeface="+mn-lt"/>
              <a:cs typeface="Arial" panose="020B0604020202020204" pitchFamily="34" charset="0"/>
            </a:rPr>
            <a:t> realistic expectations</a:t>
          </a:r>
          <a:r>
            <a:rPr lang="en-US" altLang="sv-SE" sz="1400">
              <a:solidFill>
                <a:schemeClr val="bg1"/>
              </a:solidFill>
              <a:latin typeface="+mn-lt"/>
              <a:cs typeface="Arial" panose="020B0604020202020204" pitchFamily="34" charset="0"/>
            </a:rPr>
            <a:t> of what is required of each stakeholder group during the transition to the new systems</a:t>
          </a:r>
          <a:endParaRPr lang="en-GB" sz="1400">
            <a:solidFill>
              <a:schemeClr val="bg1"/>
            </a:solidFill>
            <a:latin typeface="+mn-lt"/>
          </a:endParaRPr>
        </a:p>
      </dgm:t>
    </dgm:pt>
    <dgm:pt modelId="{02DACE7D-8626-4998-A350-141173E997CF}" type="parTrans" cxnId="{F5011B4E-56FF-4DE6-B780-1A5758F7F39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0B343694-F184-4F6A-A827-0561506DF505}" type="sibTrans" cxnId="{F5011B4E-56FF-4DE6-B780-1A5758F7F39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F8DBE259-6235-4D6C-B9A1-B8130CD463EC}">
      <dgm:prSet custT="1"/>
      <dgm:spPr/>
      <dgm:t>
        <a:bodyPr/>
        <a:lstStyle/>
        <a:p>
          <a:r>
            <a:rPr lang="en-US" altLang="sv-SE" sz="1400">
              <a:solidFill>
                <a:schemeClr val="bg2"/>
              </a:solidFill>
              <a:latin typeface="+mj-lt"/>
              <a:cs typeface="Arial" panose="020B0604020202020204" pitchFamily="34" charset="0"/>
            </a:rPr>
            <a:t>Reduce resistance through sharing enough information about the change and creating a </a:t>
          </a:r>
          <a:r>
            <a:rPr lang="en-US" altLang="sv-SE" sz="1400" b="1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sense of inclusion</a:t>
          </a:r>
          <a:endParaRPr lang="en-GB" sz="1400">
            <a:solidFill>
              <a:schemeClr val="bg1"/>
            </a:solidFill>
            <a:latin typeface="+mn-lt"/>
          </a:endParaRPr>
        </a:p>
      </dgm:t>
    </dgm:pt>
    <dgm:pt modelId="{D34903E6-09AB-4108-B7C9-A94D724AE441}" type="parTrans" cxnId="{C91ECBD8-5B53-4133-8AFD-3D577AD5C652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11BBF05B-68BE-4890-A674-22AD500A14AF}" type="sibTrans" cxnId="{C91ECBD8-5B53-4133-8AFD-3D577AD5C652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3339A9B5-C541-4C2F-90BC-0286FB4E78E3}" type="pres">
      <dgm:prSet presAssocID="{06166F92-4C68-44CA-BC49-B36FEC4190C2}" presName="linear" presStyleCnt="0">
        <dgm:presLayoutVars>
          <dgm:dir/>
          <dgm:animLvl val="lvl"/>
          <dgm:resizeHandles val="exact"/>
        </dgm:presLayoutVars>
      </dgm:prSet>
      <dgm:spPr/>
    </dgm:pt>
    <dgm:pt modelId="{80D57420-FB66-41E9-84DF-5DFA3D7CB169}" type="pres">
      <dgm:prSet presAssocID="{6BABEBE2-A08B-43A6-B22F-E6ED104E2394}" presName="parentLin" presStyleCnt="0"/>
      <dgm:spPr/>
    </dgm:pt>
    <dgm:pt modelId="{B488CD63-BD9C-4B4D-97F9-479609273B79}" type="pres">
      <dgm:prSet presAssocID="{6BABEBE2-A08B-43A6-B22F-E6ED104E2394}" presName="parentLeftMargin" presStyleLbl="node1" presStyleIdx="0" presStyleCnt="6"/>
      <dgm:spPr/>
    </dgm:pt>
    <dgm:pt modelId="{47692DFD-7570-4485-AD4E-1E5BD2FF3CB8}" type="pres">
      <dgm:prSet presAssocID="{6BABEBE2-A08B-43A6-B22F-E6ED104E2394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B4C503D4-C3AE-400C-A2AD-5FEA0DB00A35}" type="pres">
      <dgm:prSet presAssocID="{6BABEBE2-A08B-43A6-B22F-E6ED104E2394}" presName="negativeSpace" presStyleCnt="0"/>
      <dgm:spPr/>
    </dgm:pt>
    <dgm:pt modelId="{0EF44B29-2262-4694-BF47-E05D69433C9F}" type="pres">
      <dgm:prSet presAssocID="{6BABEBE2-A08B-43A6-B22F-E6ED104E2394}" presName="childText" presStyleLbl="conFgAcc1" presStyleIdx="0" presStyleCnt="6">
        <dgm:presLayoutVars>
          <dgm:bulletEnabled val="1"/>
        </dgm:presLayoutVars>
      </dgm:prSet>
      <dgm:spPr/>
    </dgm:pt>
    <dgm:pt modelId="{928D3EA3-C673-4E66-9A5E-0C2E0D608A92}" type="pres">
      <dgm:prSet presAssocID="{BA5E1BC9-B34B-4414-9C06-6212CEF1E0EE}" presName="spaceBetweenRectangles" presStyleCnt="0"/>
      <dgm:spPr/>
    </dgm:pt>
    <dgm:pt modelId="{EDFE6993-2CDE-4EE5-8D5D-CDAD8AFFF042}" type="pres">
      <dgm:prSet presAssocID="{B61A490D-B83B-4DD1-9206-8E4941EC81B0}" presName="parentLin" presStyleCnt="0"/>
      <dgm:spPr/>
    </dgm:pt>
    <dgm:pt modelId="{A1860B5A-1594-4BC7-AE4F-6A7D5BC4BB38}" type="pres">
      <dgm:prSet presAssocID="{B61A490D-B83B-4DD1-9206-8E4941EC81B0}" presName="parentLeftMargin" presStyleLbl="node1" presStyleIdx="0" presStyleCnt="6"/>
      <dgm:spPr/>
    </dgm:pt>
    <dgm:pt modelId="{FBD6D10F-18B5-4DA1-8363-6920235477BA}" type="pres">
      <dgm:prSet presAssocID="{B61A490D-B83B-4DD1-9206-8E4941EC81B0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CB3B4550-8E8B-4D9B-83E8-3135E5D93FF2}" type="pres">
      <dgm:prSet presAssocID="{B61A490D-B83B-4DD1-9206-8E4941EC81B0}" presName="negativeSpace" presStyleCnt="0"/>
      <dgm:spPr/>
    </dgm:pt>
    <dgm:pt modelId="{1C9BFD9B-3715-4646-8489-256550286AFF}" type="pres">
      <dgm:prSet presAssocID="{B61A490D-B83B-4DD1-9206-8E4941EC81B0}" presName="childText" presStyleLbl="conFgAcc1" presStyleIdx="1" presStyleCnt="6">
        <dgm:presLayoutVars>
          <dgm:bulletEnabled val="1"/>
        </dgm:presLayoutVars>
      </dgm:prSet>
      <dgm:spPr/>
    </dgm:pt>
    <dgm:pt modelId="{2A701CA9-9C3C-49F8-9982-4FF40E6D1A17}" type="pres">
      <dgm:prSet presAssocID="{D99FDBED-C608-4342-8CA7-2959A0EC43B9}" presName="spaceBetweenRectangles" presStyleCnt="0"/>
      <dgm:spPr/>
    </dgm:pt>
    <dgm:pt modelId="{C6EB4CE0-38DC-4EA9-AF82-9654741B13FF}" type="pres">
      <dgm:prSet presAssocID="{D9A2E049-783B-4F40-BB99-1BCB60680ACF}" presName="parentLin" presStyleCnt="0"/>
      <dgm:spPr/>
    </dgm:pt>
    <dgm:pt modelId="{C090716A-EA8A-45D2-B4A1-006DF30C6A9C}" type="pres">
      <dgm:prSet presAssocID="{D9A2E049-783B-4F40-BB99-1BCB60680ACF}" presName="parentLeftMargin" presStyleLbl="node1" presStyleIdx="1" presStyleCnt="6"/>
      <dgm:spPr/>
    </dgm:pt>
    <dgm:pt modelId="{254605F8-FB36-499C-8D7A-C350BB2C6835}" type="pres">
      <dgm:prSet presAssocID="{D9A2E049-783B-4F40-BB99-1BCB60680ACF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E51BBF6D-4158-4104-87DC-A2F64C86AE7C}" type="pres">
      <dgm:prSet presAssocID="{D9A2E049-783B-4F40-BB99-1BCB60680ACF}" presName="negativeSpace" presStyleCnt="0"/>
      <dgm:spPr/>
    </dgm:pt>
    <dgm:pt modelId="{6331D51D-9E31-4E08-97F4-61D8B9C5E63E}" type="pres">
      <dgm:prSet presAssocID="{D9A2E049-783B-4F40-BB99-1BCB60680ACF}" presName="childText" presStyleLbl="conFgAcc1" presStyleIdx="2" presStyleCnt="6">
        <dgm:presLayoutVars>
          <dgm:bulletEnabled val="1"/>
        </dgm:presLayoutVars>
      </dgm:prSet>
      <dgm:spPr/>
    </dgm:pt>
    <dgm:pt modelId="{E7B70CAD-3AE0-4DD3-B381-74C431B2672C}" type="pres">
      <dgm:prSet presAssocID="{0B343694-F184-4F6A-A827-0561506DF505}" presName="spaceBetweenRectangles" presStyleCnt="0"/>
      <dgm:spPr/>
    </dgm:pt>
    <dgm:pt modelId="{0D1CBE88-007C-4BC2-A6EC-9E9480CAE7C7}" type="pres">
      <dgm:prSet presAssocID="{F8DBE259-6235-4D6C-B9A1-B8130CD463EC}" presName="parentLin" presStyleCnt="0"/>
      <dgm:spPr/>
    </dgm:pt>
    <dgm:pt modelId="{B671A033-FF87-4331-B28C-D90F52169C4E}" type="pres">
      <dgm:prSet presAssocID="{F8DBE259-6235-4D6C-B9A1-B8130CD463EC}" presName="parentLeftMargin" presStyleLbl="node1" presStyleIdx="2" presStyleCnt="6"/>
      <dgm:spPr/>
    </dgm:pt>
    <dgm:pt modelId="{67EFFFD4-7EF4-46D4-914E-D3BEC3D7362E}" type="pres">
      <dgm:prSet presAssocID="{F8DBE259-6235-4D6C-B9A1-B8130CD463EC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95AE3BD8-1D50-4883-A227-0C89BB064A57}" type="pres">
      <dgm:prSet presAssocID="{F8DBE259-6235-4D6C-B9A1-B8130CD463EC}" presName="negativeSpace" presStyleCnt="0"/>
      <dgm:spPr/>
    </dgm:pt>
    <dgm:pt modelId="{691B5CAA-1E56-40F3-BF77-FE12590D6A1B}" type="pres">
      <dgm:prSet presAssocID="{F8DBE259-6235-4D6C-B9A1-B8130CD463EC}" presName="childText" presStyleLbl="conFgAcc1" presStyleIdx="3" presStyleCnt="6">
        <dgm:presLayoutVars>
          <dgm:bulletEnabled val="1"/>
        </dgm:presLayoutVars>
      </dgm:prSet>
      <dgm:spPr/>
    </dgm:pt>
    <dgm:pt modelId="{91DBA088-BBAB-4789-9734-21BB49DB6BDB}" type="pres">
      <dgm:prSet presAssocID="{11BBF05B-68BE-4890-A674-22AD500A14AF}" presName="spaceBetweenRectangles" presStyleCnt="0"/>
      <dgm:spPr/>
    </dgm:pt>
    <dgm:pt modelId="{1936447E-B05B-4D42-9F77-27D40C4D35A9}" type="pres">
      <dgm:prSet presAssocID="{083CE02E-BFC4-4106-90B5-E41E735064A5}" presName="parentLin" presStyleCnt="0"/>
      <dgm:spPr/>
    </dgm:pt>
    <dgm:pt modelId="{E9AB7C16-DED2-49C0-B4D4-C44781939015}" type="pres">
      <dgm:prSet presAssocID="{083CE02E-BFC4-4106-90B5-E41E735064A5}" presName="parentLeftMargin" presStyleLbl="node1" presStyleIdx="3" presStyleCnt="6"/>
      <dgm:spPr/>
    </dgm:pt>
    <dgm:pt modelId="{C2CF465E-76E6-42E1-87D6-514D393700E5}" type="pres">
      <dgm:prSet presAssocID="{083CE02E-BFC4-4106-90B5-E41E735064A5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18C07E29-2033-4EEB-B5D3-D2009F577AB9}" type="pres">
      <dgm:prSet presAssocID="{083CE02E-BFC4-4106-90B5-E41E735064A5}" presName="negativeSpace" presStyleCnt="0"/>
      <dgm:spPr/>
    </dgm:pt>
    <dgm:pt modelId="{697B152F-388A-4AC1-9B87-43164FB6F971}" type="pres">
      <dgm:prSet presAssocID="{083CE02E-BFC4-4106-90B5-E41E735064A5}" presName="childText" presStyleLbl="conFgAcc1" presStyleIdx="4" presStyleCnt="6">
        <dgm:presLayoutVars>
          <dgm:bulletEnabled val="1"/>
        </dgm:presLayoutVars>
      </dgm:prSet>
      <dgm:spPr/>
    </dgm:pt>
    <dgm:pt modelId="{5E7B55A6-799B-4252-94B5-5D669D1D11A0}" type="pres">
      <dgm:prSet presAssocID="{BE39C715-AB4C-42E0-92C2-A659DB659F21}" presName="spaceBetweenRectangles" presStyleCnt="0"/>
      <dgm:spPr/>
    </dgm:pt>
    <dgm:pt modelId="{7BECD7AC-1134-4360-899B-224289E2C259}" type="pres">
      <dgm:prSet presAssocID="{452879EB-03DC-4AC2-BEBF-25DF0F2CB8F0}" presName="parentLin" presStyleCnt="0"/>
      <dgm:spPr/>
    </dgm:pt>
    <dgm:pt modelId="{F9008A8F-003D-4182-9ED7-77DE2567C775}" type="pres">
      <dgm:prSet presAssocID="{452879EB-03DC-4AC2-BEBF-25DF0F2CB8F0}" presName="parentLeftMargin" presStyleLbl="node1" presStyleIdx="4" presStyleCnt="6"/>
      <dgm:spPr/>
    </dgm:pt>
    <dgm:pt modelId="{3D2C12E7-DABA-4312-80C4-3AB10E57D0C9}" type="pres">
      <dgm:prSet presAssocID="{452879EB-03DC-4AC2-BEBF-25DF0F2CB8F0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637A2CF6-BDB6-4519-8AA5-89FF8E41DAD6}" type="pres">
      <dgm:prSet presAssocID="{452879EB-03DC-4AC2-BEBF-25DF0F2CB8F0}" presName="negativeSpace" presStyleCnt="0"/>
      <dgm:spPr/>
    </dgm:pt>
    <dgm:pt modelId="{DAD89D85-B129-4246-8261-407DCC57BE2E}" type="pres">
      <dgm:prSet presAssocID="{452879EB-03DC-4AC2-BEBF-25DF0F2CB8F0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7CB67313-3217-4755-935D-15C138BA79BC}" type="presOf" srcId="{B61A490D-B83B-4DD1-9206-8E4941EC81B0}" destId="{A1860B5A-1594-4BC7-AE4F-6A7D5BC4BB38}" srcOrd="0" destOrd="0" presId="urn:microsoft.com/office/officeart/2005/8/layout/list1"/>
    <dgm:cxn modelId="{91EC2216-976B-46CC-B466-546EF76CEAE6}" type="presOf" srcId="{6BABEBE2-A08B-43A6-B22F-E6ED104E2394}" destId="{B488CD63-BD9C-4B4D-97F9-479609273B79}" srcOrd="0" destOrd="0" presId="urn:microsoft.com/office/officeart/2005/8/layout/list1"/>
    <dgm:cxn modelId="{3850EE19-1B99-45F0-9F8F-15DB1563A108}" type="presOf" srcId="{D9A2E049-783B-4F40-BB99-1BCB60680ACF}" destId="{C090716A-EA8A-45D2-B4A1-006DF30C6A9C}" srcOrd="0" destOrd="0" presId="urn:microsoft.com/office/officeart/2005/8/layout/list1"/>
    <dgm:cxn modelId="{9BF9EA25-9281-45DA-8B5E-B6231E259BA4}" srcId="{06166F92-4C68-44CA-BC49-B36FEC4190C2}" destId="{6BABEBE2-A08B-43A6-B22F-E6ED104E2394}" srcOrd="0" destOrd="0" parTransId="{A42AAD11-2E85-47D8-899D-2200DBE96336}" sibTransId="{BA5E1BC9-B34B-4414-9C06-6212CEF1E0EE}"/>
    <dgm:cxn modelId="{934FF22C-D899-4345-BF01-BA82EA80AE4B}" type="presOf" srcId="{F8DBE259-6235-4D6C-B9A1-B8130CD463EC}" destId="{B671A033-FF87-4331-B28C-D90F52169C4E}" srcOrd="0" destOrd="0" presId="urn:microsoft.com/office/officeart/2005/8/layout/list1"/>
    <dgm:cxn modelId="{376C5432-4AC3-4A6C-9BAD-4A1C811AE833}" type="presOf" srcId="{452879EB-03DC-4AC2-BEBF-25DF0F2CB8F0}" destId="{3D2C12E7-DABA-4312-80C4-3AB10E57D0C9}" srcOrd="1" destOrd="0" presId="urn:microsoft.com/office/officeart/2005/8/layout/list1"/>
    <dgm:cxn modelId="{1EF76242-7361-423F-AF1D-2D14BF9BCF58}" type="presOf" srcId="{F8DBE259-6235-4D6C-B9A1-B8130CD463EC}" destId="{67EFFFD4-7EF4-46D4-914E-D3BEC3D7362E}" srcOrd="1" destOrd="0" presId="urn:microsoft.com/office/officeart/2005/8/layout/list1"/>
    <dgm:cxn modelId="{F5011B4E-56FF-4DE6-B780-1A5758F7F391}" srcId="{06166F92-4C68-44CA-BC49-B36FEC4190C2}" destId="{D9A2E049-783B-4F40-BB99-1BCB60680ACF}" srcOrd="2" destOrd="0" parTransId="{02DACE7D-8626-4998-A350-141173E997CF}" sibTransId="{0B343694-F184-4F6A-A827-0561506DF505}"/>
    <dgm:cxn modelId="{E747A983-5B0C-4E3E-AB96-29F0DCB9B7D2}" srcId="{06166F92-4C68-44CA-BC49-B36FEC4190C2}" destId="{B61A490D-B83B-4DD1-9206-8E4941EC81B0}" srcOrd="1" destOrd="0" parTransId="{C759B97A-3A51-4A4D-B021-9E50791DA20E}" sibTransId="{D99FDBED-C608-4342-8CA7-2959A0EC43B9}"/>
    <dgm:cxn modelId="{1E19948F-2B12-4192-AD27-BE3D761510CA}" type="presOf" srcId="{083CE02E-BFC4-4106-90B5-E41E735064A5}" destId="{E9AB7C16-DED2-49C0-B4D4-C44781939015}" srcOrd="0" destOrd="0" presId="urn:microsoft.com/office/officeart/2005/8/layout/list1"/>
    <dgm:cxn modelId="{AF5B18A2-05E2-42F5-9DC0-DCD87086FDFA}" type="presOf" srcId="{452879EB-03DC-4AC2-BEBF-25DF0F2CB8F0}" destId="{F9008A8F-003D-4182-9ED7-77DE2567C775}" srcOrd="0" destOrd="0" presId="urn:microsoft.com/office/officeart/2005/8/layout/list1"/>
    <dgm:cxn modelId="{878C69A3-118C-4151-A02B-628C81D10165}" type="presOf" srcId="{06166F92-4C68-44CA-BC49-B36FEC4190C2}" destId="{3339A9B5-C541-4C2F-90BC-0286FB4E78E3}" srcOrd="0" destOrd="0" presId="urn:microsoft.com/office/officeart/2005/8/layout/list1"/>
    <dgm:cxn modelId="{22B89AA3-54F1-4251-8B7D-D80E7BC1A750}" srcId="{06166F92-4C68-44CA-BC49-B36FEC4190C2}" destId="{083CE02E-BFC4-4106-90B5-E41E735064A5}" srcOrd="4" destOrd="0" parTransId="{D31BAE1D-626A-4596-8260-AF28BFA370DD}" sibTransId="{BE39C715-AB4C-42E0-92C2-A659DB659F21}"/>
    <dgm:cxn modelId="{058AB4AB-E78E-4AE4-8777-504CE785B39F}" type="presOf" srcId="{6BABEBE2-A08B-43A6-B22F-E6ED104E2394}" destId="{47692DFD-7570-4485-AD4E-1E5BD2FF3CB8}" srcOrd="1" destOrd="0" presId="urn:microsoft.com/office/officeart/2005/8/layout/list1"/>
    <dgm:cxn modelId="{D65BF6CB-38E1-44A4-B82E-6B9A3BB6DE89}" srcId="{06166F92-4C68-44CA-BC49-B36FEC4190C2}" destId="{452879EB-03DC-4AC2-BEBF-25DF0F2CB8F0}" srcOrd="5" destOrd="0" parTransId="{5F566B7C-8E58-40DB-8BF6-7AB614825841}" sibTransId="{846873EB-60BA-4DDF-B2A1-69EAE25B070D}"/>
    <dgm:cxn modelId="{E6EEB5CF-DC3F-4443-A960-D3357BBDDEFF}" type="presOf" srcId="{083CE02E-BFC4-4106-90B5-E41E735064A5}" destId="{C2CF465E-76E6-42E1-87D6-514D393700E5}" srcOrd="1" destOrd="0" presId="urn:microsoft.com/office/officeart/2005/8/layout/list1"/>
    <dgm:cxn modelId="{C91ECBD8-5B53-4133-8AFD-3D577AD5C652}" srcId="{06166F92-4C68-44CA-BC49-B36FEC4190C2}" destId="{F8DBE259-6235-4D6C-B9A1-B8130CD463EC}" srcOrd="3" destOrd="0" parTransId="{D34903E6-09AB-4108-B7C9-A94D724AE441}" sibTransId="{11BBF05B-68BE-4890-A674-22AD500A14AF}"/>
    <dgm:cxn modelId="{0FEC62FA-2342-482E-8034-7B5503637C33}" type="presOf" srcId="{B61A490D-B83B-4DD1-9206-8E4941EC81B0}" destId="{FBD6D10F-18B5-4DA1-8363-6920235477BA}" srcOrd="1" destOrd="0" presId="urn:microsoft.com/office/officeart/2005/8/layout/list1"/>
    <dgm:cxn modelId="{830E87FC-3E0E-4013-9212-497AAD66D652}" type="presOf" srcId="{D9A2E049-783B-4F40-BB99-1BCB60680ACF}" destId="{254605F8-FB36-499C-8D7A-C350BB2C6835}" srcOrd="1" destOrd="0" presId="urn:microsoft.com/office/officeart/2005/8/layout/list1"/>
    <dgm:cxn modelId="{4694970F-FBCF-442C-A9C5-6BF738D16911}" type="presParOf" srcId="{3339A9B5-C541-4C2F-90BC-0286FB4E78E3}" destId="{80D57420-FB66-41E9-84DF-5DFA3D7CB169}" srcOrd="0" destOrd="0" presId="urn:microsoft.com/office/officeart/2005/8/layout/list1"/>
    <dgm:cxn modelId="{5EA93241-6E86-4A43-884B-63627D4E3811}" type="presParOf" srcId="{80D57420-FB66-41E9-84DF-5DFA3D7CB169}" destId="{B488CD63-BD9C-4B4D-97F9-479609273B79}" srcOrd="0" destOrd="0" presId="urn:microsoft.com/office/officeart/2005/8/layout/list1"/>
    <dgm:cxn modelId="{BD61A82E-128F-4228-991C-E53541B9FA54}" type="presParOf" srcId="{80D57420-FB66-41E9-84DF-5DFA3D7CB169}" destId="{47692DFD-7570-4485-AD4E-1E5BD2FF3CB8}" srcOrd="1" destOrd="0" presId="urn:microsoft.com/office/officeart/2005/8/layout/list1"/>
    <dgm:cxn modelId="{55BEB0A9-7555-4355-B05D-F6F031DC7BDA}" type="presParOf" srcId="{3339A9B5-C541-4C2F-90BC-0286FB4E78E3}" destId="{B4C503D4-C3AE-400C-A2AD-5FEA0DB00A35}" srcOrd="1" destOrd="0" presId="urn:microsoft.com/office/officeart/2005/8/layout/list1"/>
    <dgm:cxn modelId="{33E19D83-285E-49BF-8E9F-0916FC5372F4}" type="presParOf" srcId="{3339A9B5-C541-4C2F-90BC-0286FB4E78E3}" destId="{0EF44B29-2262-4694-BF47-E05D69433C9F}" srcOrd="2" destOrd="0" presId="urn:microsoft.com/office/officeart/2005/8/layout/list1"/>
    <dgm:cxn modelId="{7DF3C65C-F9DA-4177-B166-EEEFD18DFC3C}" type="presParOf" srcId="{3339A9B5-C541-4C2F-90BC-0286FB4E78E3}" destId="{928D3EA3-C673-4E66-9A5E-0C2E0D608A92}" srcOrd="3" destOrd="0" presId="urn:microsoft.com/office/officeart/2005/8/layout/list1"/>
    <dgm:cxn modelId="{66A07DB5-3C25-4CE9-A625-9FBAFDC37DC5}" type="presParOf" srcId="{3339A9B5-C541-4C2F-90BC-0286FB4E78E3}" destId="{EDFE6993-2CDE-4EE5-8D5D-CDAD8AFFF042}" srcOrd="4" destOrd="0" presId="urn:microsoft.com/office/officeart/2005/8/layout/list1"/>
    <dgm:cxn modelId="{819DDC1D-D6F3-4973-9A82-0ECBA3D969EE}" type="presParOf" srcId="{EDFE6993-2CDE-4EE5-8D5D-CDAD8AFFF042}" destId="{A1860B5A-1594-4BC7-AE4F-6A7D5BC4BB38}" srcOrd="0" destOrd="0" presId="urn:microsoft.com/office/officeart/2005/8/layout/list1"/>
    <dgm:cxn modelId="{C72F6510-4F0E-4B14-85D6-4174360647F5}" type="presParOf" srcId="{EDFE6993-2CDE-4EE5-8D5D-CDAD8AFFF042}" destId="{FBD6D10F-18B5-4DA1-8363-6920235477BA}" srcOrd="1" destOrd="0" presId="urn:microsoft.com/office/officeart/2005/8/layout/list1"/>
    <dgm:cxn modelId="{F3A66323-817A-4829-BDB8-60CD4B1A0276}" type="presParOf" srcId="{3339A9B5-C541-4C2F-90BC-0286FB4E78E3}" destId="{CB3B4550-8E8B-4D9B-83E8-3135E5D93FF2}" srcOrd="5" destOrd="0" presId="urn:microsoft.com/office/officeart/2005/8/layout/list1"/>
    <dgm:cxn modelId="{DFA62474-9B0C-431D-8259-093FE9F4D41A}" type="presParOf" srcId="{3339A9B5-C541-4C2F-90BC-0286FB4E78E3}" destId="{1C9BFD9B-3715-4646-8489-256550286AFF}" srcOrd="6" destOrd="0" presId="urn:microsoft.com/office/officeart/2005/8/layout/list1"/>
    <dgm:cxn modelId="{A9DB596C-8E23-4F09-B368-AB592BD6F257}" type="presParOf" srcId="{3339A9B5-C541-4C2F-90BC-0286FB4E78E3}" destId="{2A701CA9-9C3C-49F8-9982-4FF40E6D1A17}" srcOrd="7" destOrd="0" presId="urn:microsoft.com/office/officeart/2005/8/layout/list1"/>
    <dgm:cxn modelId="{FEFB2F17-380E-43EB-BAE8-F3225DAC0C83}" type="presParOf" srcId="{3339A9B5-C541-4C2F-90BC-0286FB4E78E3}" destId="{C6EB4CE0-38DC-4EA9-AF82-9654741B13FF}" srcOrd="8" destOrd="0" presId="urn:microsoft.com/office/officeart/2005/8/layout/list1"/>
    <dgm:cxn modelId="{378F7EA5-5585-43A5-8B3C-D48EB5C0DFCE}" type="presParOf" srcId="{C6EB4CE0-38DC-4EA9-AF82-9654741B13FF}" destId="{C090716A-EA8A-45D2-B4A1-006DF30C6A9C}" srcOrd="0" destOrd="0" presId="urn:microsoft.com/office/officeart/2005/8/layout/list1"/>
    <dgm:cxn modelId="{882DCF26-1965-4279-A556-C8C8CE7380A6}" type="presParOf" srcId="{C6EB4CE0-38DC-4EA9-AF82-9654741B13FF}" destId="{254605F8-FB36-499C-8D7A-C350BB2C6835}" srcOrd="1" destOrd="0" presId="urn:microsoft.com/office/officeart/2005/8/layout/list1"/>
    <dgm:cxn modelId="{8D7696CD-D063-4948-BBF2-4B12B6143B92}" type="presParOf" srcId="{3339A9B5-C541-4C2F-90BC-0286FB4E78E3}" destId="{E51BBF6D-4158-4104-87DC-A2F64C86AE7C}" srcOrd="9" destOrd="0" presId="urn:microsoft.com/office/officeart/2005/8/layout/list1"/>
    <dgm:cxn modelId="{046C5AED-D1AC-4397-83AC-DC897660CB4E}" type="presParOf" srcId="{3339A9B5-C541-4C2F-90BC-0286FB4E78E3}" destId="{6331D51D-9E31-4E08-97F4-61D8B9C5E63E}" srcOrd="10" destOrd="0" presId="urn:microsoft.com/office/officeart/2005/8/layout/list1"/>
    <dgm:cxn modelId="{B34C5E75-A0D3-4681-8EBE-E85A697A14CC}" type="presParOf" srcId="{3339A9B5-C541-4C2F-90BC-0286FB4E78E3}" destId="{E7B70CAD-3AE0-4DD3-B381-74C431B2672C}" srcOrd="11" destOrd="0" presId="urn:microsoft.com/office/officeart/2005/8/layout/list1"/>
    <dgm:cxn modelId="{3ABA9FF5-B900-4620-86A5-F1FD2980A5DC}" type="presParOf" srcId="{3339A9B5-C541-4C2F-90BC-0286FB4E78E3}" destId="{0D1CBE88-007C-4BC2-A6EC-9E9480CAE7C7}" srcOrd="12" destOrd="0" presId="urn:microsoft.com/office/officeart/2005/8/layout/list1"/>
    <dgm:cxn modelId="{F0AB9168-76D0-492A-9E12-4523FD38254D}" type="presParOf" srcId="{0D1CBE88-007C-4BC2-A6EC-9E9480CAE7C7}" destId="{B671A033-FF87-4331-B28C-D90F52169C4E}" srcOrd="0" destOrd="0" presId="urn:microsoft.com/office/officeart/2005/8/layout/list1"/>
    <dgm:cxn modelId="{77978447-E70A-4536-9B60-F61B2A47436D}" type="presParOf" srcId="{0D1CBE88-007C-4BC2-A6EC-9E9480CAE7C7}" destId="{67EFFFD4-7EF4-46D4-914E-D3BEC3D7362E}" srcOrd="1" destOrd="0" presId="urn:microsoft.com/office/officeart/2005/8/layout/list1"/>
    <dgm:cxn modelId="{008F8B9C-D896-4212-91AB-AF749E93B060}" type="presParOf" srcId="{3339A9B5-C541-4C2F-90BC-0286FB4E78E3}" destId="{95AE3BD8-1D50-4883-A227-0C89BB064A57}" srcOrd="13" destOrd="0" presId="urn:microsoft.com/office/officeart/2005/8/layout/list1"/>
    <dgm:cxn modelId="{17CD4B7C-C8E9-427A-BDB3-076A5C1C518D}" type="presParOf" srcId="{3339A9B5-C541-4C2F-90BC-0286FB4E78E3}" destId="{691B5CAA-1E56-40F3-BF77-FE12590D6A1B}" srcOrd="14" destOrd="0" presId="urn:microsoft.com/office/officeart/2005/8/layout/list1"/>
    <dgm:cxn modelId="{47CDBC41-763C-4348-8A81-AF94E05D8BB4}" type="presParOf" srcId="{3339A9B5-C541-4C2F-90BC-0286FB4E78E3}" destId="{91DBA088-BBAB-4789-9734-21BB49DB6BDB}" srcOrd="15" destOrd="0" presId="urn:microsoft.com/office/officeart/2005/8/layout/list1"/>
    <dgm:cxn modelId="{93EEC87C-7063-4B19-934E-69E8B3634369}" type="presParOf" srcId="{3339A9B5-C541-4C2F-90BC-0286FB4E78E3}" destId="{1936447E-B05B-4D42-9F77-27D40C4D35A9}" srcOrd="16" destOrd="0" presId="urn:microsoft.com/office/officeart/2005/8/layout/list1"/>
    <dgm:cxn modelId="{6563C1C4-000F-499F-A918-B9E396A7CE95}" type="presParOf" srcId="{1936447E-B05B-4D42-9F77-27D40C4D35A9}" destId="{E9AB7C16-DED2-49C0-B4D4-C44781939015}" srcOrd="0" destOrd="0" presId="urn:microsoft.com/office/officeart/2005/8/layout/list1"/>
    <dgm:cxn modelId="{783B60EF-B302-4613-AF83-312E43F299E5}" type="presParOf" srcId="{1936447E-B05B-4D42-9F77-27D40C4D35A9}" destId="{C2CF465E-76E6-42E1-87D6-514D393700E5}" srcOrd="1" destOrd="0" presId="urn:microsoft.com/office/officeart/2005/8/layout/list1"/>
    <dgm:cxn modelId="{4EF44ECE-D09C-42B5-8617-7DFD87FA0C5A}" type="presParOf" srcId="{3339A9B5-C541-4C2F-90BC-0286FB4E78E3}" destId="{18C07E29-2033-4EEB-B5D3-D2009F577AB9}" srcOrd="17" destOrd="0" presId="urn:microsoft.com/office/officeart/2005/8/layout/list1"/>
    <dgm:cxn modelId="{7587531B-CAE7-469D-A135-081546BD2301}" type="presParOf" srcId="{3339A9B5-C541-4C2F-90BC-0286FB4E78E3}" destId="{697B152F-388A-4AC1-9B87-43164FB6F971}" srcOrd="18" destOrd="0" presId="urn:microsoft.com/office/officeart/2005/8/layout/list1"/>
    <dgm:cxn modelId="{5F0EF397-E6B2-403C-A8F5-646443FB8FD6}" type="presParOf" srcId="{3339A9B5-C541-4C2F-90BC-0286FB4E78E3}" destId="{5E7B55A6-799B-4252-94B5-5D669D1D11A0}" srcOrd="19" destOrd="0" presId="urn:microsoft.com/office/officeart/2005/8/layout/list1"/>
    <dgm:cxn modelId="{A841369D-61A9-4313-A65A-7F29DE7E66C5}" type="presParOf" srcId="{3339A9B5-C541-4C2F-90BC-0286FB4E78E3}" destId="{7BECD7AC-1134-4360-899B-224289E2C259}" srcOrd="20" destOrd="0" presId="urn:microsoft.com/office/officeart/2005/8/layout/list1"/>
    <dgm:cxn modelId="{B8B9A7C3-7E58-4983-BC00-E0562EBE2AFE}" type="presParOf" srcId="{7BECD7AC-1134-4360-899B-224289E2C259}" destId="{F9008A8F-003D-4182-9ED7-77DE2567C775}" srcOrd="0" destOrd="0" presId="urn:microsoft.com/office/officeart/2005/8/layout/list1"/>
    <dgm:cxn modelId="{190F3A3F-9868-48EE-8DA3-0F5029B64231}" type="presParOf" srcId="{7BECD7AC-1134-4360-899B-224289E2C259}" destId="{3D2C12E7-DABA-4312-80C4-3AB10E57D0C9}" srcOrd="1" destOrd="0" presId="urn:microsoft.com/office/officeart/2005/8/layout/list1"/>
    <dgm:cxn modelId="{72C4313F-D7DA-44DD-B9DB-09823EC0AC41}" type="presParOf" srcId="{3339A9B5-C541-4C2F-90BC-0286FB4E78E3}" destId="{637A2CF6-BDB6-4519-8AA5-89FF8E41DAD6}" srcOrd="21" destOrd="0" presId="urn:microsoft.com/office/officeart/2005/8/layout/list1"/>
    <dgm:cxn modelId="{E192C9F7-6497-4DBE-BF5E-3C32D244CC95}" type="presParOf" srcId="{3339A9B5-C541-4C2F-90BC-0286FB4E78E3}" destId="{DAD89D85-B129-4246-8261-407DCC57BE2E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87EF12-3C2C-483A-886C-D71F836D62AE}" type="doc">
      <dgm:prSet loTypeId="urn:microsoft.com/office/officeart/2005/8/layout/hProcess4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818370FA-B21F-44AE-88BF-97C7A2DE2D29}">
      <dgm:prSet phldrT="[Text]" custT="1"/>
      <dgm:spPr/>
      <dgm:t>
        <a:bodyPr/>
        <a:lstStyle/>
        <a:p>
          <a:r>
            <a:rPr lang="en-JM" sz="1600" b="1"/>
            <a:t>Why change?</a:t>
          </a:r>
          <a:endParaRPr lang="en-US" sz="1600" b="1"/>
        </a:p>
      </dgm:t>
    </dgm:pt>
    <dgm:pt modelId="{9FD0D067-9AEA-485F-A675-C8BC19782558}" type="parTrans" cxnId="{57006E37-9A0A-44CE-8F06-4744F4FB9A08}">
      <dgm:prSet/>
      <dgm:spPr/>
      <dgm:t>
        <a:bodyPr/>
        <a:lstStyle/>
        <a:p>
          <a:endParaRPr lang="en-US" sz="1800"/>
        </a:p>
      </dgm:t>
    </dgm:pt>
    <dgm:pt modelId="{F96E8D10-0688-470C-84AF-94922E0C52BB}" type="sibTrans" cxnId="{57006E37-9A0A-44CE-8F06-4744F4FB9A08}">
      <dgm:prSet/>
      <dgm:spPr/>
      <dgm:t>
        <a:bodyPr/>
        <a:lstStyle/>
        <a:p>
          <a:endParaRPr lang="en-US" sz="1800"/>
        </a:p>
      </dgm:t>
    </dgm:pt>
    <dgm:pt modelId="{804F208C-7047-42AE-B075-7C6B66077983}">
      <dgm:prSet phldrT="[Text]" custT="1"/>
      <dgm:spPr/>
      <dgm:t>
        <a:bodyPr/>
        <a:lstStyle/>
        <a:p>
          <a:r>
            <a:rPr lang="en-JM" sz="1600" b="1"/>
            <a:t>Change impact and consequences</a:t>
          </a:r>
          <a:endParaRPr lang="en-US" sz="1600" b="1"/>
        </a:p>
      </dgm:t>
    </dgm:pt>
    <dgm:pt modelId="{95A5D5D9-192B-4D51-B778-6662ECEF593E}" type="parTrans" cxnId="{3BDDCF76-52A5-4127-B251-3EB90C3EF0DA}">
      <dgm:prSet/>
      <dgm:spPr/>
      <dgm:t>
        <a:bodyPr/>
        <a:lstStyle/>
        <a:p>
          <a:endParaRPr lang="en-US" sz="1800"/>
        </a:p>
      </dgm:t>
    </dgm:pt>
    <dgm:pt modelId="{D3A7FF58-A0E7-4D2F-8B70-FFA5650F5226}" type="sibTrans" cxnId="{3BDDCF76-52A5-4127-B251-3EB90C3EF0DA}">
      <dgm:prSet/>
      <dgm:spPr/>
      <dgm:t>
        <a:bodyPr/>
        <a:lstStyle/>
        <a:p>
          <a:endParaRPr lang="en-US" sz="1800"/>
        </a:p>
      </dgm:t>
    </dgm:pt>
    <dgm:pt modelId="{3FEC4610-8FFE-48F7-BE3F-6E3D8B5C663C}">
      <dgm:prSet phldrT="[Text]" custT="1"/>
      <dgm:spPr/>
      <dgm:t>
        <a:bodyPr/>
        <a:lstStyle/>
        <a:p>
          <a:r>
            <a:rPr lang="en-JM" sz="1600" b="1"/>
            <a:t>Issues and challenges</a:t>
          </a:r>
          <a:endParaRPr lang="en-US" sz="1600" b="1"/>
        </a:p>
      </dgm:t>
    </dgm:pt>
    <dgm:pt modelId="{F1619352-92E9-4A3B-A494-F38551FC0A5B}" type="parTrans" cxnId="{268C68D4-ED76-4232-9889-D1CAE839982E}">
      <dgm:prSet/>
      <dgm:spPr/>
      <dgm:t>
        <a:bodyPr/>
        <a:lstStyle/>
        <a:p>
          <a:endParaRPr lang="en-US" sz="1800"/>
        </a:p>
      </dgm:t>
    </dgm:pt>
    <dgm:pt modelId="{9F08DA81-AE73-44B4-A1DE-53A306AE2007}" type="sibTrans" cxnId="{268C68D4-ED76-4232-9889-D1CAE839982E}">
      <dgm:prSet/>
      <dgm:spPr/>
      <dgm:t>
        <a:bodyPr/>
        <a:lstStyle/>
        <a:p>
          <a:endParaRPr lang="en-US" sz="1800"/>
        </a:p>
      </dgm:t>
    </dgm:pt>
    <dgm:pt modelId="{BE284808-8489-4183-9B9E-9A856D9B5BA0}">
      <dgm:prSet phldrT="[Text]" custT="1"/>
      <dgm:spPr/>
      <dgm:t>
        <a:bodyPr/>
        <a:lstStyle/>
        <a:p>
          <a:r>
            <a:rPr lang="en-JM" sz="1600" b="1"/>
            <a:t>Required involvement</a:t>
          </a:r>
          <a:endParaRPr lang="en-US" sz="1600" b="1"/>
        </a:p>
      </dgm:t>
    </dgm:pt>
    <dgm:pt modelId="{B09F046C-78E8-4941-8061-84E288B39479}" type="parTrans" cxnId="{FD6E73CE-8F8E-4326-B5D1-92BCDE684FD7}">
      <dgm:prSet/>
      <dgm:spPr/>
      <dgm:t>
        <a:bodyPr/>
        <a:lstStyle/>
        <a:p>
          <a:endParaRPr lang="en-US" sz="1800"/>
        </a:p>
      </dgm:t>
    </dgm:pt>
    <dgm:pt modelId="{E8C9C2A3-0E84-41BE-B94A-6B0F10B3AC00}" type="sibTrans" cxnId="{FD6E73CE-8F8E-4326-B5D1-92BCDE684FD7}">
      <dgm:prSet/>
      <dgm:spPr/>
      <dgm:t>
        <a:bodyPr/>
        <a:lstStyle/>
        <a:p>
          <a:endParaRPr lang="en-US" sz="1800"/>
        </a:p>
      </dgm:t>
    </dgm:pt>
    <dgm:pt modelId="{344BDEFB-D03E-4A73-8147-BD225E6EF492}">
      <dgm:prSet phldrT="[Text]" custT="1"/>
      <dgm:spPr/>
      <dgm:t>
        <a:bodyPr/>
        <a:lstStyle/>
        <a:p>
          <a:r>
            <a:rPr lang="en-JM" sz="1600" b="1"/>
            <a:t>Project updates </a:t>
          </a:r>
          <a:endParaRPr lang="en-US" sz="1600" b="1"/>
        </a:p>
      </dgm:t>
    </dgm:pt>
    <dgm:pt modelId="{418CFCC5-6577-4ED8-BB6E-F08274460424}" type="parTrans" cxnId="{DF58E914-F9A7-4797-B136-816ACBD85CF1}">
      <dgm:prSet/>
      <dgm:spPr/>
      <dgm:t>
        <a:bodyPr/>
        <a:lstStyle/>
        <a:p>
          <a:endParaRPr lang="en-US" sz="1800"/>
        </a:p>
      </dgm:t>
    </dgm:pt>
    <dgm:pt modelId="{F0BEF64C-5DA6-444A-90A9-2611B67CFEE8}" type="sibTrans" cxnId="{DF58E914-F9A7-4797-B136-816ACBD85CF1}">
      <dgm:prSet/>
      <dgm:spPr/>
      <dgm:t>
        <a:bodyPr/>
        <a:lstStyle/>
        <a:p>
          <a:endParaRPr lang="en-US" sz="1800"/>
        </a:p>
      </dgm:t>
    </dgm:pt>
    <dgm:pt modelId="{52C80207-BDDD-499A-9009-411EC35CF4C4}">
      <dgm:prSet phldrT="[Text]" custT="1"/>
      <dgm:spPr/>
      <dgm:t>
        <a:bodyPr/>
        <a:lstStyle/>
        <a:p>
          <a:pPr>
            <a:buClr>
              <a:schemeClr val="accent1"/>
            </a:buClr>
            <a:buFont typeface="Wingdings" panose="05000000000000000000" pitchFamily="2" charset="2"/>
            <a:buChar char="§"/>
          </a:pPr>
          <a:r>
            <a:rPr lang="en-JM" sz="1400">
              <a:cs typeface="Arial" pitchFamily="34" charset="0"/>
            </a:rPr>
            <a:t>The reason for the project and the case for change</a:t>
          </a:r>
          <a:endParaRPr lang="en-US" sz="1400"/>
        </a:p>
      </dgm:t>
    </dgm:pt>
    <dgm:pt modelId="{4834498D-3F3A-4BBD-A6FA-B761FD34766F}" type="parTrans" cxnId="{10385077-E34A-47E2-96F8-020F15B8E099}">
      <dgm:prSet/>
      <dgm:spPr/>
      <dgm:t>
        <a:bodyPr/>
        <a:lstStyle/>
        <a:p>
          <a:endParaRPr lang="en-US" sz="1800"/>
        </a:p>
      </dgm:t>
    </dgm:pt>
    <dgm:pt modelId="{1216448C-ED6C-4317-BED4-9AB93650D2A5}" type="sibTrans" cxnId="{10385077-E34A-47E2-96F8-020F15B8E099}">
      <dgm:prSet/>
      <dgm:spPr/>
      <dgm:t>
        <a:bodyPr/>
        <a:lstStyle/>
        <a:p>
          <a:endParaRPr lang="en-US" sz="1800"/>
        </a:p>
      </dgm:t>
    </dgm:pt>
    <dgm:pt modelId="{C578B76E-A0CB-4D1D-B9DC-4871EA3ECC39}">
      <dgm:prSet phldrT="[Text]" custT="1"/>
      <dgm:spPr/>
      <dgm:t>
        <a:bodyPr/>
        <a:lstStyle/>
        <a:p>
          <a:pPr>
            <a:buClr>
              <a:schemeClr val="accent1"/>
            </a:buClr>
            <a:buFont typeface="Wingdings" panose="05000000000000000000" pitchFamily="2" charset="2"/>
            <a:buChar char="§"/>
          </a:pPr>
          <a:r>
            <a:rPr lang="en-JM" sz="1400">
              <a:cs typeface="Arial" pitchFamily="34" charset="0"/>
            </a:rPr>
            <a:t>Ongoing and tailored updates to all levels of stakeholders</a:t>
          </a:r>
          <a:endParaRPr lang="en-US" sz="1400"/>
        </a:p>
      </dgm:t>
    </dgm:pt>
    <dgm:pt modelId="{CD50F933-BAB9-41C3-A298-E4118D9BB6CE}" type="parTrans" cxnId="{3272A83E-268A-4EFF-ABF4-AA6C0C968CF6}">
      <dgm:prSet/>
      <dgm:spPr/>
      <dgm:t>
        <a:bodyPr/>
        <a:lstStyle/>
        <a:p>
          <a:endParaRPr lang="en-US" sz="1800"/>
        </a:p>
      </dgm:t>
    </dgm:pt>
    <dgm:pt modelId="{D0095F9E-F547-4BD0-869C-6F8CC20D04A8}" type="sibTrans" cxnId="{3272A83E-268A-4EFF-ABF4-AA6C0C968CF6}">
      <dgm:prSet/>
      <dgm:spPr/>
      <dgm:t>
        <a:bodyPr/>
        <a:lstStyle/>
        <a:p>
          <a:endParaRPr lang="en-US" sz="1800"/>
        </a:p>
      </dgm:t>
    </dgm:pt>
    <dgm:pt modelId="{79460A33-67B6-404D-A3B5-421FA5BAD4C2}">
      <dgm:prSet phldrT="[Text]" custT="1"/>
      <dgm:spPr/>
      <dgm:t>
        <a:bodyPr/>
        <a:lstStyle/>
        <a:p>
          <a:pPr>
            <a:buClr>
              <a:schemeClr val="accent1"/>
            </a:buClr>
            <a:buFont typeface="Wingdings" panose="05000000000000000000" pitchFamily="2" charset="2"/>
            <a:buChar char="§"/>
          </a:pPr>
          <a:r>
            <a:rPr lang="en-JM" altLang="ko-KR" sz="1400">
              <a:cs typeface="Arial" pitchFamily="34" charset="0"/>
            </a:rPr>
            <a:t>How the changes </a:t>
          </a:r>
          <a:r>
            <a:rPr lang="en-JM" altLang="ko-KR" sz="1400">
              <a:latin typeface="+mn-lt"/>
              <a:cs typeface="Arial" pitchFamily="34" charset="0"/>
            </a:rPr>
            <a:t>impact on stakeholders</a:t>
          </a:r>
          <a:endParaRPr lang="en-US" sz="1400"/>
        </a:p>
      </dgm:t>
    </dgm:pt>
    <dgm:pt modelId="{9C2F9FCA-F79F-4AD7-A510-031A298E2DFC}" type="parTrans" cxnId="{E53B1475-94EF-4DB4-9706-E966425403D3}">
      <dgm:prSet/>
      <dgm:spPr/>
      <dgm:t>
        <a:bodyPr/>
        <a:lstStyle/>
        <a:p>
          <a:endParaRPr lang="en-US" sz="1800"/>
        </a:p>
      </dgm:t>
    </dgm:pt>
    <dgm:pt modelId="{7662764A-BE04-445B-964B-2E279A6189F6}" type="sibTrans" cxnId="{E53B1475-94EF-4DB4-9706-E966425403D3}">
      <dgm:prSet/>
      <dgm:spPr/>
      <dgm:t>
        <a:bodyPr/>
        <a:lstStyle/>
        <a:p>
          <a:endParaRPr lang="en-US" sz="1800"/>
        </a:p>
      </dgm:t>
    </dgm:pt>
    <dgm:pt modelId="{D1FD10D9-7844-4C92-9AE5-233B3D9F9E8B}">
      <dgm:prSet phldrT="[Text]" custT="1"/>
      <dgm:spPr/>
      <dgm:t>
        <a:bodyPr/>
        <a:lstStyle/>
        <a:p>
          <a:pPr>
            <a:buClr>
              <a:schemeClr val="accent1"/>
            </a:buClr>
            <a:buFont typeface="Wingdings" panose="05000000000000000000" pitchFamily="2" charset="2"/>
            <a:buChar char="§"/>
          </a:pPr>
          <a:r>
            <a:rPr lang="en-JM" altLang="ko-KR" sz="1400">
              <a:latin typeface="+mn-lt"/>
              <a:cs typeface="Arial" pitchFamily="34" charset="0"/>
            </a:rPr>
            <a:t>Address the issues and challenges that stakeholders will face</a:t>
          </a:r>
          <a:endParaRPr lang="en-US" sz="1400"/>
        </a:p>
      </dgm:t>
    </dgm:pt>
    <dgm:pt modelId="{3216F0C4-8E4F-43D8-9561-9FFCBF43D7BA}" type="parTrans" cxnId="{E17FB98A-A27F-4696-8132-93A860813B8B}">
      <dgm:prSet/>
      <dgm:spPr/>
      <dgm:t>
        <a:bodyPr/>
        <a:lstStyle/>
        <a:p>
          <a:endParaRPr lang="en-US" sz="1800"/>
        </a:p>
      </dgm:t>
    </dgm:pt>
    <dgm:pt modelId="{44F4DFF2-F707-4D70-9C18-5FFB154024A8}" type="sibTrans" cxnId="{E17FB98A-A27F-4696-8132-93A860813B8B}">
      <dgm:prSet/>
      <dgm:spPr/>
      <dgm:t>
        <a:bodyPr/>
        <a:lstStyle/>
        <a:p>
          <a:endParaRPr lang="en-US" sz="1800"/>
        </a:p>
      </dgm:t>
    </dgm:pt>
    <dgm:pt modelId="{67EAA4B5-33D8-4196-9F7F-3194F7CDD238}">
      <dgm:prSet phldrT="[Text]" custT="1"/>
      <dgm:spPr/>
      <dgm:t>
        <a:bodyPr/>
        <a:lstStyle/>
        <a:p>
          <a:pPr>
            <a:buClr>
              <a:schemeClr val="accent1"/>
            </a:buClr>
            <a:buFont typeface="Wingdings" panose="05000000000000000000" pitchFamily="2" charset="2"/>
            <a:buChar char="§"/>
          </a:pPr>
          <a:r>
            <a:rPr lang="en-JM" altLang="ko-KR" sz="1400">
              <a:cs typeface="Arial" pitchFamily="34" charset="0"/>
            </a:rPr>
            <a:t>Why and how stakeholders can be involved </a:t>
          </a:r>
          <a:endParaRPr lang="en-US" sz="1400"/>
        </a:p>
      </dgm:t>
    </dgm:pt>
    <dgm:pt modelId="{BF87EE2E-A4D7-4DD3-9EDF-D43403418203}" type="parTrans" cxnId="{0944A127-3A59-47EC-A4F1-C604A3A5450B}">
      <dgm:prSet/>
      <dgm:spPr/>
      <dgm:t>
        <a:bodyPr/>
        <a:lstStyle/>
        <a:p>
          <a:endParaRPr lang="en-US" sz="1800"/>
        </a:p>
      </dgm:t>
    </dgm:pt>
    <dgm:pt modelId="{A4E97E76-F747-4378-93F4-0D9385938B5B}" type="sibTrans" cxnId="{0944A127-3A59-47EC-A4F1-C604A3A5450B}">
      <dgm:prSet/>
      <dgm:spPr/>
      <dgm:t>
        <a:bodyPr/>
        <a:lstStyle/>
        <a:p>
          <a:endParaRPr lang="en-US" sz="1800"/>
        </a:p>
      </dgm:t>
    </dgm:pt>
    <dgm:pt modelId="{CA3ABDE0-657A-4DCE-B264-5891DAE3E6FB}" type="pres">
      <dgm:prSet presAssocID="{1287EF12-3C2C-483A-886C-D71F836D62AE}" presName="Name0" presStyleCnt="0">
        <dgm:presLayoutVars>
          <dgm:dir/>
          <dgm:animLvl val="lvl"/>
          <dgm:resizeHandles val="exact"/>
        </dgm:presLayoutVars>
      </dgm:prSet>
      <dgm:spPr/>
    </dgm:pt>
    <dgm:pt modelId="{3EB3C201-72AA-49EB-8170-1325C69915FE}" type="pres">
      <dgm:prSet presAssocID="{1287EF12-3C2C-483A-886C-D71F836D62AE}" presName="tSp" presStyleCnt="0"/>
      <dgm:spPr/>
    </dgm:pt>
    <dgm:pt modelId="{D9BE4E04-D189-4520-836C-4A90F1894358}" type="pres">
      <dgm:prSet presAssocID="{1287EF12-3C2C-483A-886C-D71F836D62AE}" presName="bSp" presStyleCnt="0"/>
      <dgm:spPr/>
    </dgm:pt>
    <dgm:pt modelId="{36FC21BD-73A9-4782-A45C-8591592844EA}" type="pres">
      <dgm:prSet presAssocID="{1287EF12-3C2C-483A-886C-D71F836D62AE}" presName="process" presStyleCnt="0"/>
      <dgm:spPr/>
    </dgm:pt>
    <dgm:pt modelId="{87A6CE2F-10E8-4975-879C-653DEDB8EE59}" type="pres">
      <dgm:prSet presAssocID="{818370FA-B21F-44AE-88BF-97C7A2DE2D29}" presName="composite1" presStyleCnt="0"/>
      <dgm:spPr/>
    </dgm:pt>
    <dgm:pt modelId="{26A2EA17-0EBE-4B70-9C11-15A56E7DC7F1}" type="pres">
      <dgm:prSet presAssocID="{818370FA-B21F-44AE-88BF-97C7A2DE2D29}" presName="dummyNode1" presStyleLbl="node1" presStyleIdx="0" presStyleCnt="5"/>
      <dgm:spPr/>
    </dgm:pt>
    <dgm:pt modelId="{7ACE195E-1591-409E-B743-4887D0F62503}" type="pres">
      <dgm:prSet presAssocID="{818370FA-B21F-44AE-88BF-97C7A2DE2D29}" presName="childNode1" presStyleLbl="bgAcc1" presStyleIdx="0" presStyleCnt="5">
        <dgm:presLayoutVars>
          <dgm:bulletEnabled val="1"/>
        </dgm:presLayoutVars>
      </dgm:prSet>
      <dgm:spPr/>
    </dgm:pt>
    <dgm:pt modelId="{B6E9FF3B-F395-40A0-B747-CE23DE6BE2E2}" type="pres">
      <dgm:prSet presAssocID="{818370FA-B21F-44AE-88BF-97C7A2DE2D29}" presName="childNode1tx" presStyleLbl="bgAcc1" presStyleIdx="0" presStyleCnt="5">
        <dgm:presLayoutVars>
          <dgm:bulletEnabled val="1"/>
        </dgm:presLayoutVars>
      </dgm:prSet>
      <dgm:spPr/>
    </dgm:pt>
    <dgm:pt modelId="{8E1B8A01-EB29-401E-A28C-25AA1AC942DE}" type="pres">
      <dgm:prSet presAssocID="{818370FA-B21F-44AE-88BF-97C7A2DE2D29}" presName="parentNode1" presStyleLbl="node1" presStyleIdx="0" presStyleCnt="5">
        <dgm:presLayoutVars>
          <dgm:chMax val="1"/>
          <dgm:bulletEnabled val="1"/>
        </dgm:presLayoutVars>
      </dgm:prSet>
      <dgm:spPr/>
    </dgm:pt>
    <dgm:pt modelId="{3CFA50DE-EF85-417E-BE88-CC0B2DD775E5}" type="pres">
      <dgm:prSet presAssocID="{818370FA-B21F-44AE-88BF-97C7A2DE2D29}" presName="connSite1" presStyleCnt="0"/>
      <dgm:spPr/>
    </dgm:pt>
    <dgm:pt modelId="{15EDF57A-4A5F-4AF9-9BE5-6A01078072D6}" type="pres">
      <dgm:prSet presAssocID="{F96E8D10-0688-470C-84AF-94922E0C52BB}" presName="Name9" presStyleLbl="sibTrans2D1" presStyleIdx="0" presStyleCnt="4"/>
      <dgm:spPr/>
    </dgm:pt>
    <dgm:pt modelId="{36E7621F-DF25-4302-B6B9-7666E4753AEE}" type="pres">
      <dgm:prSet presAssocID="{344BDEFB-D03E-4A73-8147-BD225E6EF492}" presName="composite2" presStyleCnt="0"/>
      <dgm:spPr/>
    </dgm:pt>
    <dgm:pt modelId="{65FBDBAF-4DE2-4239-9F47-38699BF9D02D}" type="pres">
      <dgm:prSet presAssocID="{344BDEFB-D03E-4A73-8147-BD225E6EF492}" presName="dummyNode2" presStyleLbl="node1" presStyleIdx="0" presStyleCnt="5"/>
      <dgm:spPr/>
    </dgm:pt>
    <dgm:pt modelId="{A366C883-F4CB-465E-9153-FD82BDDB4704}" type="pres">
      <dgm:prSet presAssocID="{344BDEFB-D03E-4A73-8147-BD225E6EF492}" presName="childNode2" presStyleLbl="bgAcc1" presStyleIdx="1" presStyleCnt="5">
        <dgm:presLayoutVars>
          <dgm:bulletEnabled val="1"/>
        </dgm:presLayoutVars>
      </dgm:prSet>
      <dgm:spPr/>
    </dgm:pt>
    <dgm:pt modelId="{E542AFE4-3B11-42A8-8B70-7F9218CF44A9}" type="pres">
      <dgm:prSet presAssocID="{344BDEFB-D03E-4A73-8147-BD225E6EF492}" presName="childNode2tx" presStyleLbl="bgAcc1" presStyleIdx="1" presStyleCnt="5">
        <dgm:presLayoutVars>
          <dgm:bulletEnabled val="1"/>
        </dgm:presLayoutVars>
      </dgm:prSet>
      <dgm:spPr/>
    </dgm:pt>
    <dgm:pt modelId="{0D65A66A-BCE1-4271-AF0C-6CC0273D5710}" type="pres">
      <dgm:prSet presAssocID="{344BDEFB-D03E-4A73-8147-BD225E6EF492}" presName="parentNode2" presStyleLbl="node1" presStyleIdx="1" presStyleCnt="5">
        <dgm:presLayoutVars>
          <dgm:chMax val="0"/>
          <dgm:bulletEnabled val="1"/>
        </dgm:presLayoutVars>
      </dgm:prSet>
      <dgm:spPr/>
    </dgm:pt>
    <dgm:pt modelId="{BD56DD86-695A-4923-BF86-E38473CA87EB}" type="pres">
      <dgm:prSet presAssocID="{344BDEFB-D03E-4A73-8147-BD225E6EF492}" presName="connSite2" presStyleCnt="0"/>
      <dgm:spPr/>
    </dgm:pt>
    <dgm:pt modelId="{1C4EA06A-EBB1-4E17-BA97-910F80D026DF}" type="pres">
      <dgm:prSet presAssocID="{F0BEF64C-5DA6-444A-90A9-2611B67CFEE8}" presName="Name18" presStyleLbl="sibTrans2D1" presStyleIdx="1" presStyleCnt="4"/>
      <dgm:spPr/>
    </dgm:pt>
    <dgm:pt modelId="{3E0E3AC9-A370-4935-AA01-F7323A9D8F1C}" type="pres">
      <dgm:prSet presAssocID="{804F208C-7047-42AE-B075-7C6B66077983}" presName="composite1" presStyleCnt="0"/>
      <dgm:spPr/>
    </dgm:pt>
    <dgm:pt modelId="{D0319A9C-7DE0-4F7F-8378-5CDA8620539C}" type="pres">
      <dgm:prSet presAssocID="{804F208C-7047-42AE-B075-7C6B66077983}" presName="dummyNode1" presStyleLbl="node1" presStyleIdx="1" presStyleCnt="5"/>
      <dgm:spPr/>
    </dgm:pt>
    <dgm:pt modelId="{27D31DAC-44A4-478D-BF52-12115A76428E}" type="pres">
      <dgm:prSet presAssocID="{804F208C-7047-42AE-B075-7C6B66077983}" presName="childNode1" presStyleLbl="bgAcc1" presStyleIdx="2" presStyleCnt="5">
        <dgm:presLayoutVars>
          <dgm:bulletEnabled val="1"/>
        </dgm:presLayoutVars>
      </dgm:prSet>
      <dgm:spPr/>
    </dgm:pt>
    <dgm:pt modelId="{25537218-55F6-4B27-88EC-9690F38186FE}" type="pres">
      <dgm:prSet presAssocID="{804F208C-7047-42AE-B075-7C6B66077983}" presName="childNode1tx" presStyleLbl="bgAcc1" presStyleIdx="2" presStyleCnt="5">
        <dgm:presLayoutVars>
          <dgm:bulletEnabled val="1"/>
        </dgm:presLayoutVars>
      </dgm:prSet>
      <dgm:spPr/>
    </dgm:pt>
    <dgm:pt modelId="{ACF7698B-0A57-4EF5-B476-DAD0E4B5F99B}" type="pres">
      <dgm:prSet presAssocID="{804F208C-7047-42AE-B075-7C6B66077983}" presName="parentNode1" presStyleLbl="node1" presStyleIdx="2" presStyleCnt="5" custScaleY="111913">
        <dgm:presLayoutVars>
          <dgm:chMax val="1"/>
          <dgm:bulletEnabled val="1"/>
        </dgm:presLayoutVars>
      </dgm:prSet>
      <dgm:spPr/>
    </dgm:pt>
    <dgm:pt modelId="{B305F66D-AA19-4F48-AF26-9661B60FE75D}" type="pres">
      <dgm:prSet presAssocID="{804F208C-7047-42AE-B075-7C6B66077983}" presName="connSite1" presStyleCnt="0"/>
      <dgm:spPr/>
    </dgm:pt>
    <dgm:pt modelId="{D49B0F6B-2D73-449F-846B-5A3B2A90550A}" type="pres">
      <dgm:prSet presAssocID="{D3A7FF58-A0E7-4D2F-8B70-FFA5650F5226}" presName="Name9" presStyleLbl="sibTrans2D1" presStyleIdx="2" presStyleCnt="4"/>
      <dgm:spPr/>
    </dgm:pt>
    <dgm:pt modelId="{FEA54D9E-C64A-4C59-B01C-5CC1BB8D5FBF}" type="pres">
      <dgm:prSet presAssocID="{3FEC4610-8FFE-48F7-BE3F-6E3D8B5C663C}" presName="composite2" presStyleCnt="0"/>
      <dgm:spPr/>
    </dgm:pt>
    <dgm:pt modelId="{ACBDCCC3-7796-489F-87B0-4BD972FCE264}" type="pres">
      <dgm:prSet presAssocID="{3FEC4610-8FFE-48F7-BE3F-6E3D8B5C663C}" presName="dummyNode2" presStyleLbl="node1" presStyleIdx="2" presStyleCnt="5"/>
      <dgm:spPr/>
    </dgm:pt>
    <dgm:pt modelId="{54BB5FFA-8A65-459D-A79D-2E58DAF42D79}" type="pres">
      <dgm:prSet presAssocID="{3FEC4610-8FFE-48F7-BE3F-6E3D8B5C663C}" presName="childNode2" presStyleLbl="bgAcc1" presStyleIdx="3" presStyleCnt="5">
        <dgm:presLayoutVars>
          <dgm:bulletEnabled val="1"/>
        </dgm:presLayoutVars>
      </dgm:prSet>
      <dgm:spPr/>
    </dgm:pt>
    <dgm:pt modelId="{BBC23104-2666-4149-827D-E1A4F9FB52EA}" type="pres">
      <dgm:prSet presAssocID="{3FEC4610-8FFE-48F7-BE3F-6E3D8B5C663C}" presName="childNode2tx" presStyleLbl="bgAcc1" presStyleIdx="3" presStyleCnt="5">
        <dgm:presLayoutVars>
          <dgm:bulletEnabled val="1"/>
        </dgm:presLayoutVars>
      </dgm:prSet>
      <dgm:spPr/>
    </dgm:pt>
    <dgm:pt modelId="{AD1FEBC9-01AB-4F1D-83D7-7E6F375C294E}" type="pres">
      <dgm:prSet presAssocID="{3FEC4610-8FFE-48F7-BE3F-6E3D8B5C663C}" presName="parentNode2" presStyleLbl="node1" presStyleIdx="3" presStyleCnt="5">
        <dgm:presLayoutVars>
          <dgm:chMax val="0"/>
          <dgm:bulletEnabled val="1"/>
        </dgm:presLayoutVars>
      </dgm:prSet>
      <dgm:spPr/>
    </dgm:pt>
    <dgm:pt modelId="{EB5FB76A-584C-486D-BDB6-9B82AE4C152A}" type="pres">
      <dgm:prSet presAssocID="{3FEC4610-8FFE-48F7-BE3F-6E3D8B5C663C}" presName="connSite2" presStyleCnt="0"/>
      <dgm:spPr/>
    </dgm:pt>
    <dgm:pt modelId="{2AA35BDE-C910-4DEF-B56E-E9ED12EFF1EC}" type="pres">
      <dgm:prSet presAssocID="{9F08DA81-AE73-44B4-A1DE-53A306AE2007}" presName="Name18" presStyleLbl="sibTrans2D1" presStyleIdx="3" presStyleCnt="4"/>
      <dgm:spPr/>
    </dgm:pt>
    <dgm:pt modelId="{793EC83F-38BE-4348-AFEE-26552FA371B0}" type="pres">
      <dgm:prSet presAssocID="{BE284808-8489-4183-9B9E-9A856D9B5BA0}" presName="composite1" presStyleCnt="0"/>
      <dgm:spPr/>
    </dgm:pt>
    <dgm:pt modelId="{21D928FD-F504-4F87-ABE2-33C633E1A3D9}" type="pres">
      <dgm:prSet presAssocID="{BE284808-8489-4183-9B9E-9A856D9B5BA0}" presName="dummyNode1" presStyleLbl="node1" presStyleIdx="3" presStyleCnt="5"/>
      <dgm:spPr/>
    </dgm:pt>
    <dgm:pt modelId="{C773FA10-E547-4652-9B3A-528722FEB2CD}" type="pres">
      <dgm:prSet presAssocID="{BE284808-8489-4183-9B9E-9A856D9B5BA0}" presName="childNode1" presStyleLbl="bgAcc1" presStyleIdx="4" presStyleCnt="5">
        <dgm:presLayoutVars>
          <dgm:bulletEnabled val="1"/>
        </dgm:presLayoutVars>
      </dgm:prSet>
      <dgm:spPr/>
    </dgm:pt>
    <dgm:pt modelId="{7F5DD471-0106-4A9E-A79D-B95D8825E34B}" type="pres">
      <dgm:prSet presAssocID="{BE284808-8489-4183-9B9E-9A856D9B5BA0}" presName="childNode1tx" presStyleLbl="bgAcc1" presStyleIdx="4" presStyleCnt="5">
        <dgm:presLayoutVars>
          <dgm:bulletEnabled val="1"/>
        </dgm:presLayoutVars>
      </dgm:prSet>
      <dgm:spPr/>
    </dgm:pt>
    <dgm:pt modelId="{59CB939A-F202-4D38-8E60-356AA666DA86}" type="pres">
      <dgm:prSet presAssocID="{BE284808-8489-4183-9B9E-9A856D9B5BA0}" presName="parentNode1" presStyleLbl="node1" presStyleIdx="4" presStyleCnt="5" custLinFactNeighborX="164">
        <dgm:presLayoutVars>
          <dgm:chMax val="1"/>
          <dgm:bulletEnabled val="1"/>
        </dgm:presLayoutVars>
      </dgm:prSet>
      <dgm:spPr/>
    </dgm:pt>
    <dgm:pt modelId="{90FCAF5D-3C05-46E6-A691-E603A23794A5}" type="pres">
      <dgm:prSet presAssocID="{BE284808-8489-4183-9B9E-9A856D9B5BA0}" presName="connSite1" presStyleCnt="0"/>
      <dgm:spPr/>
    </dgm:pt>
  </dgm:ptLst>
  <dgm:cxnLst>
    <dgm:cxn modelId="{B0811605-1FBB-40B8-A8FC-34A62ECF006B}" type="presOf" srcId="{79460A33-67B6-404D-A3B5-421FA5BAD4C2}" destId="{25537218-55F6-4B27-88EC-9690F38186FE}" srcOrd="1" destOrd="0" presId="urn:microsoft.com/office/officeart/2005/8/layout/hProcess4"/>
    <dgm:cxn modelId="{DF58E914-F9A7-4797-B136-816ACBD85CF1}" srcId="{1287EF12-3C2C-483A-886C-D71F836D62AE}" destId="{344BDEFB-D03E-4A73-8147-BD225E6EF492}" srcOrd="1" destOrd="0" parTransId="{418CFCC5-6577-4ED8-BB6E-F08274460424}" sibTransId="{F0BEF64C-5DA6-444A-90A9-2611B67CFEE8}"/>
    <dgm:cxn modelId="{48BC3116-11A2-419A-AE5C-ECEE097145D9}" type="presOf" srcId="{52C80207-BDDD-499A-9009-411EC35CF4C4}" destId="{B6E9FF3B-F395-40A0-B747-CE23DE6BE2E2}" srcOrd="1" destOrd="0" presId="urn:microsoft.com/office/officeart/2005/8/layout/hProcess4"/>
    <dgm:cxn modelId="{85DED11E-E036-4DA8-B48C-812C7CBADFC1}" type="presOf" srcId="{9F08DA81-AE73-44B4-A1DE-53A306AE2007}" destId="{2AA35BDE-C910-4DEF-B56E-E9ED12EFF1EC}" srcOrd="0" destOrd="0" presId="urn:microsoft.com/office/officeart/2005/8/layout/hProcess4"/>
    <dgm:cxn modelId="{703A5920-DFF7-4AE4-8F6F-B8DD0ABE8AFC}" type="presOf" srcId="{C578B76E-A0CB-4D1D-B9DC-4871EA3ECC39}" destId="{A366C883-F4CB-465E-9153-FD82BDDB4704}" srcOrd="0" destOrd="0" presId="urn:microsoft.com/office/officeart/2005/8/layout/hProcess4"/>
    <dgm:cxn modelId="{0944A127-3A59-47EC-A4F1-C604A3A5450B}" srcId="{BE284808-8489-4183-9B9E-9A856D9B5BA0}" destId="{67EAA4B5-33D8-4196-9F7F-3194F7CDD238}" srcOrd="0" destOrd="0" parTransId="{BF87EE2E-A4D7-4DD3-9EDF-D43403418203}" sibTransId="{A4E97E76-F747-4378-93F4-0D9385938B5B}"/>
    <dgm:cxn modelId="{B97F2D33-C4C9-419F-A1CD-D1C66232BA67}" type="presOf" srcId="{C578B76E-A0CB-4D1D-B9DC-4871EA3ECC39}" destId="{E542AFE4-3B11-42A8-8B70-7F9218CF44A9}" srcOrd="1" destOrd="0" presId="urn:microsoft.com/office/officeart/2005/8/layout/hProcess4"/>
    <dgm:cxn modelId="{57006E37-9A0A-44CE-8F06-4744F4FB9A08}" srcId="{1287EF12-3C2C-483A-886C-D71F836D62AE}" destId="{818370FA-B21F-44AE-88BF-97C7A2DE2D29}" srcOrd="0" destOrd="0" parTransId="{9FD0D067-9AEA-485F-A675-C8BC19782558}" sibTransId="{F96E8D10-0688-470C-84AF-94922E0C52BB}"/>
    <dgm:cxn modelId="{E2937C37-AEA2-4BAB-952F-7945F2CF0B55}" type="presOf" srcId="{52C80207-BDDD-499A-9009-411EC35CF4C4}" destId="{7ACE195E-1591-409E-B743-4887D0F62503}" srcOrd="0" destOrd="0" presId="urn:microsoft.com/office/officeart/2005/8/layout/hProcess4"/>
    <dgm:cxn modelId="{3272A83E-268A-4EFF-ABF4-AA6C0C968CF6}" srcId="{344BDEFB-D03E-4A73-8147-BD225E6EF492}" destId="{C578B76E-A0CB-4D1D-B9DC-4871EA3ECC39}" srcOrd="0" destOrd="0" parTransId="{CD50F933-BAB9-41C3-A298-E4118D9BB6CE}" sibTransId="{D0095F9E-F547-4BD0-869C-6F8CC20D04A8}"/>
    <dgm:cxn modelId="{5579945C-8C27-4B45-B62A-9A69CB32681E}" type="presOf" srcId="{BE284808-8489-4183-9B9E-9A856D9B5BA0}" destId="{59CB939A-F202-4D38-8E60-356AA666DA86}" srcOrd="0" destOrd="0" presId="urn:microsoft.com/office/officeart/2005/8/layout/hProcess4"/>
    <dgm:cxn modelId="{8BCAA15F-8D84-4555-BE9C-D0EF3D8B45F4}" type="presOf" srcId="{818370FA-B21F-44AE-88BF-97C7A2DE2D29}" destId="{8E1B8A01-EB29-401E-A28C-25AA1AC942DE}" srcOrd="0" destOrd="0" presId="urn:microsoft.com/office/officeart/2005/8/layout/hProcess4"/>
    <dgm:cxn modelId="{15F3F668-DBB6-493C-A8DC-2327DCDBF5B6}" type="presOf" srcId="{79460A33-67B6-404D-A3B5-421FA5BAD4C2}" destId="{27D31DAC-44A4-478D-BF52-12115A76428E}" srcOrd="0" destOrd="0" presId="urn:microsoft.com/office/officeart/2005/8/layout/hProcess4"/>
    <dgm:cxn modelId="{F1C77471-21DC-4701-9B4C-7ACA944BBE07}" type="presOf" srcId="{D1FD10D9-7844-4C92-9AE5-233B3D9F9E8B}" destId="{BBC23104-2666-4149-827D-E1A4F9FB52EA}" srcOrd="1" destOrd="0" presId="urn:microsoft.com/office/officeart/2005/8/layout/hProcess4"/>
    <dgm:cxn modelId="{33CE9471-5EC6-4501-9DB1-E5C4D2EEE2D6}" type="presOf" srcId="{67EAA4B5-33D8-4196-9F7F-3194F7CDD238}" destId="{C773FA10-E547-4652-9B3A-528722FEB2CD}" srcOrd="0" destOrd="0" presId="urn:microsoft.com/office/officeart/2005/8/layout/hProcess4"/>
    <dgm:cxn modelId="{68B0EE73-0C06-49B6-B058-9FD61DFB77CE}" type="presOf" srcId="{F0BEF64C-5DA6-444A-90A9-2611B67CFEE8}" destId="{1C4EA06A-EBB1-4E17-BA97-910F80D026DF}" srcOrd="0" destOrd="0" presId="urn:microsoft.com/office/officeart/2005/8/layout/hProcess4"/>
    <dgm:cxn modelId="{E53B1475-94EF-4DB4-9706-E966425403D3}" srcId="{804F208C-7047-42AE-B075-7C6B66077983}" destId="{79460A33-67B6-404D-A3B5-421FA5BAD4C2}" srcOrd="0" destOrd="0" parTransId="{9C2F9FCA-F79F-4AD7-A510-031A298E2DFC}" sibTransId="{7662764A-BE04-445B-964B-2E279A6189F6}"/>
    <dgm:cxn modelId="{3BDDCF76-52A5-4127-B251-3EB90C3EF0DA}" srcId="{1287EF12-3C2C-483A-886C-D71F836D62AE}" destId="{804F208C-7047-42AE-B075-7C6B66077983}" srcOrd="2" destOrd="0" parTransId="{95A5D5D9-192B-4D51-B778-6662ECEF593E}" sibTransId="{D3A7FF58-A0E7-4D2F-8B70-FFA5650F5226}"/>
    <dgm:cxn modelId="{10385077-E34A-47E2-96F8-020F15B8E099}" srcId="{818370FA-B21F-44AE-88BF-97C7A2DE2D29}" destId="{52C80207-BDDD-499A-9009-411EC35CF4C4}" srcOrd="0" destOrd="0" parTransId="{4834498D-3F3A-4BBD-A6FA-B761FD34766F}" sibTransId="{1216448C-ED6C-4317-BED4-9AB93650D2A5}"/>
    <dgm:cxn modelId="{2043B059-2630-469A-8BE7-B989208FE2E0}" type="presOf" srcId="{3FEC4610-8FFE-48F7-BE3F-6E3D8B5C663C}" destId="{AD1FEBC9-01AB-4F1D-83D7-7E6F375C294E}" srcOrd="0" destOrd="0" presId="urn:microsoft.com/office/officeart/2005/8/layout/hProcess4"/>
    <dgm:cxn modelId="{27AA607F-2725-4647-BE90-E4FDB74201DE}" type="presOf" srcId="{344BDEFB-D03E-4A73-8147-BD225E6EF492}" destId="{0D65A66A-BCE1-4271-AF0C-6CC0273D5710}" srcOrd="0" destOrd="0" presId="urn:microsoft.com/office/officeart/2005/8/layout/hProcess4"/>
    <dgm:cxn modelId="{E7CBEA88-A26B-47BA-8DC5-945FE5E7DAFC}" type="presOf" srcId="{D1FD10D9-7844-4C92-9AE5-233B3D9F9E8B}" destId="{54BB5FFA-8A65-459D-A79D-2E58DAF42D79}" srcOrd="0" destOrd="0" presId="urn:microsoft.com/office/officeart/2005/8/layout/hProcess4"/>
    <dgm:cxn modelId="{E17FB98A-A27F-4696-8132-93A860813B8B}" srcId="{3FEC4610-8FFE-48F7-BE3F-6E3D8B5C663C}" destId="{D1FD10D9-7844-4C92-9AE5-233B3D9F9E8B}" srcOrd="0" destOrd="0" parTransId="{3216F0C4-8E4F-43D8-9561-9FFCBF43D7BA}" sibTransId="{44F4DFF2-F707-4D70-9C18-5FFB154024A8}"/>
    <dgm:cxn modelId="{AFFE01AD-2ABC-4C51-9276-FDAF205D11BF}" type="presOf" srcId="{F96E8D10-0688-470C-84AF-94922E0C52BB}" destId="{15EDF57A-4A5F-4AF9-9BE5-6A01078072D6}" srcOrd="0" destOrd="0" presId="urn:microsoft.com/office/officeart/2005/8/layout/hProcess4"/>
    <dgm:cxn modelId="{531B34B5-B22E-4044-B62F-8FC3FBBF4C3F}" type="presOf" srcId="{D3A7FF58-A0E7-4D2F-8B70-FFA5650F5226}" destId="{D49B0F6B-2D73-449F-846B-5A3B2A90550A}" srcOrd="0" destOrd="0" presId="urn:microsoft.com/office/officeart/2005/8/layout/hProcess4"/>
    <dgm:cxn modelId="{DD6414C4-462C-4C6A-8585-BD0B8C2D5C9F}" type="presOf" srcId="{1287EF12-3C2C-483A-886C-D71F836D62AE}" destId="{CA3ABDE0-657A-4DCE-B264-5891DAE3E6FB}" srcOrd="0" destOrd="0" presId="urn:microsoft.com/office/officeart/2005/8/layout/hProcess4"/>
    <dgm:cxn modelId="{FD6E73CE-8F8E-4326-B5D1-92BCDE684FD7}" srcId="{1287EF12-3C2C-483A-886C-D71F836D62AE}" destId="{BE284808-8489-4183-9B9E-9A856D9B5BA0}" srcOrd="4" destOrd="0" parTransId="{B09F046C-78E8-4941-8061-84E288B39479}" sibTransId="{E8C9C2A3-0E84-41BE-B94A-6B0F10B3AC00}"/>
    <dgm:cxn modelId="{268C68D4-ED76-4232-9889-D1CAE839982E}" srcId="{1287EF12-3C2C-483A-886C-D71F836D62AE}" destId="{3FEC4610-8FFE-48F7-BE3F-6E3D8B5C663C}" srcOrd="3" destOrd="0" parTransId="{F1619352-92E9-4A3B-A494-F38551FC0A5B}" sibTransId="{9F08DA81-AE73-44B4-A1DE-53A306AE2007}"/>
    <dgm:cxn modelId="{51A5C3E1-9914-451F-91AE-004F6695EB1F}" type="presOf" srcId="{67EAA4B5-33D8-4196-9F7F-3194F7CDD238}" destId="{7F5DD471-0106-4A9E-A79D-B95D8825E34B}" srcOrd="1" destOrd="0" presId="urn:microsoft.com/office/officeart/2005/8/layout/hProcess4"/>
    <dgm:cxn modelId="{3D862CE4-3604-4C93-8C9E-3626F89BDCF3}" type="presOf" srcId="{804F208C-7047-42AE-B075-7C6B66077983}" destId="{ACF7698B-0A57-4EF5-B476-DAD0E4B5F99B}" srcOrd="0" destOrd="0" presId="urn:microsoft.com/office/officeart/2005/8/layout/hProcess4"/>
    <dgm:cxn modelId="{6A33F380-3AD8-4532-96C5-E98E61F66D6D}" type="presParOf" srcId="{CA3ABDE0-657A-4DCE-B264-5891DAE3E6FB}" destId="{3EB3C201-72AA-49EB-8170-1325C69915FE}" srcOrd="0" destOrd="0" presId="urn:microsoft.com/office/officeart/2005/8/layout/hProcess4"/>
    <dgm:cxn modelId="{BEE7B3C4-2053-4A45-9BE1-A96F7B6B1039}" type="presParOf" srcId="{CA3ABDE0-657A-4DCE-B264-5891DAE3E6FB}" destId="{D9BE4E04-D189-4520-836C-4A90F1894358}" srcOrd="1" destOrd="0" presId="urn:microsoft.com/office/officeart/2005/8/layout/hProcess4"/>
    <dgm:cxn modelId="{AA6FF32B-3879-47DC-A742-D043A509BBF4}" type="presParOf" srcId="{CA3ABDE0-657A-4DCE-B264-5891DAE3E6FB}" destId="{36FC21BD-73A9-4782-A45C-8591592844EA}" srcOrd="2" destOrd="0" presId="urn:microsoft.com/office/officeart/2005/8/layout/hProcess4"/>
    <dgm:cxn modelId="{076A8442-894F-4931-8840-A9FD9721B784}" type="presParOf" srcId="{36FC21BD-73A9-4782-A45C-8591592844EA}" destId="{87A6CE2F-10E8-4975-879C-653DEDB8EE59}" srcOrd="0" destOrd="0" presId="urn:microsoft.com/office/officeart/2005/8/layout/hProcess4"/>
    <dgm:cxn modelId="{B35A4B7F-FF08-4E65-BEF3-9152625B610B}" type="presParOf" srcId="{87A6CE2F-10E8-4975-879C-653DEDB8EE59}" destId="{26A2EA17-0EBE-4B70-9C11-15A56E7DC7F1}" srcOrd="0" destOrd="0" presId="urn:microsoft.com/office/officeart/2005/8/layout/hProcess4"/>
    <dgm:cxn modelId="{33954AF3-EAA3-439D-8B86-C2DB5BB960A1}" type="presParOf" srcId="{87A6CE2F-10E8-4975-879C-653DEDB8EE59}" destId="{7ACE195E-1591-409E-B743-4887D0F62503}" srcOrd="1" destOrd="0" presId="urn:microsoft.com/office/officeart/2005/8/layout/hProcess4"/>
    <dgm:cxn modelId="{0C5C2D69-363F-491B-8AA2-F7BBE629F4A0}" type="presParOf" srcId="{87A6CE2F-10E8-4975-879C-653DEDB8EE59}" destId="{B6E9FF3B-F395-40A0-B747-CE23DE6BE2E2}" srcOrd="2" destOrd="0" presId="urn:microsoft.com/office/officeart/2005/8/layout/hProcess4"/>
    <dgm:cxn modelId="{0FD804A3-1722-4795-899A-1CEF7E3156C8}" type="presParOf" srcId="{87A6CE2F-10E8-4975-879C-653DEDB8EE59}" destId="{8E1B8A01-EB29-401E-A28C-25AA1AC942DE}" srcOrd="3" destOrd="0" presId="urn:microsoft.com/office/officeart/2005/8/layout/hProcess4"/>
    <dgm:cxn modelId="{F9AF8B84-814B-499E-B631-492471EC9B80}" type="presParOf" srcId="{87A6CE2F-10E8-4975-879C-653DEDB8EE59}" destId="{3CFA50DE-EF85-417E-BE88-CC0B2DD775E5}" srcOrd="4" destOrd="0" presId="urn:microsoft.com/office/officeart/2005/8/layout/hProcess4"/>
    <dgm:cxn modelId="{7D95DD56-AFA3-403E-A183-E1BD4ABB3E7E}" type="presParOf" srcId="{36FC21BD-73A9-4782-A45C-8591592844EA}" destId="{15EDF57A-4A5F-4AF9-9BE5-6A01078072D6}" srcOrd="1" destOrd="0" presId="urn:microsoft.com/office/officeart/2005/8/layout/hProcess4"/>
    <dgm:cxn modelId="{166EAFE1-9ED2-4668-A868-C25651DBFCFE}" type="presParOf" srcId="{36FC21BD-73A9-4782-A45C-8591592844EA}" destId="{36E7621F-DF25-4302-B6B9-7666E4753AEE}" srcOrd="2" destOrd="0" presId="urn:microsoft.com/office/officeart/2005/8/layout/hProcess4"/>
    <dgm:cxn modelId="{AFEA866F-8C72-460F-A00E-BB143266D5E1}" type="presParOf" srcId="{36E7621F-DF25-4302-B6B9-7666E4753AEE}" destId="{65FBDBAF-4DE2-4239-9F47-38699BF9D02D}" srcOrd="0" destOrd="0" presId="urn:microsoft.com/office/officeart/2005/8/layout/hProcess4"/>
    <dgm:cxn modelId="{8FE54825-36A9-411D-A076-8CE274D18176}" type="presParOf" srcId="{36E7621F-DF25-4302-B6B9-7666E4753AEE}" destId="{A366C883-F4CB-465E-9153-FD82BDDB4704}" srcOrd="1" destOrd="0" presId="urn:microsoft.com/office/officeart/2005/8/layout/hProcess4"/>
    <dgm:cxn modelId="{B90E47A2-B3BF-4BD5-A614-F6BA122BDC99}" type="presParOf" srcId="{36E7621F-DF25-4302-B6B9-7666E4753AEE}" destId="{E542AFE4-3B11-42A8-8B70-7F9218CF44A9}" srcOrd="2" destOrd="0" presId="urn:microsoft.com/office/officeart/2005/8/layout/hProcess4"/>
    <dgm:cxn modelId="{CD5BAAEF-F56A-4E12-9748-2DEB44E4479A}" type="presParOf" srcId="{36E7621F-DF25-4302-B6B9-7666E4753AEE}" destId="{0D65A66A-BCE1-4271-AF0C-6CC0273D5710}" srcOrd="3" destOrd="0" presId="urn:microsoft.com/office/officeart/2005/8/layout/hProcess4"/>
    <dgm:cxn modelId="{0C059C58-DF74-4C2E-B8AF-514D91E7A38D}" type="presParOf" srcId="{36E7621F-DF25-4302-B6B9-7666E4753AEE}" destId="{BD56DD86-695A-4923-BF86-E38473CA87EB}" srcOrd="4" destOrd="0" presId="urn:microsoft.com/office/officeart/2005/8/layout/hProcess4"/>
    <dgm:cxn modelId="{5661C3DB-CAAD-4181-95D4-4141A4709451}" type="presParOf" srcId="{36FC21BD-73A9-4782-A45C-8591592844EA}" destId="{1C4EA06A-EBB1-4E17-BA97-910F80D026DF}" srcOrd="3" destOrd="0" presId="urn:microsoft.com/office/officeart/2005/8/layout/hProcess4"/>
    <dgm:cxn modelId="{45FCAFD3-DC7B-4A83-9CD6-89A7A27751A8}" type="presParOf" srcId="{36FC21BD-73A9-4782-A45C-8591592844EA}" destId="{3E0E3AC9-A370-4935-AA01-F7323A9D8F1C}" srcOrd="4" destOrd="0" presId="urn:microsoft.com/office/officeart/2005/8/layout/hProcess4"/>
    <dgm:cxn modelId="{612724E6-4C3D-480C-919C-4856611A6DBB}" type="presParOf" srcId="{3E0E3AC9-A370-4935-AA01-F7323A9D8F1C}" destId="{D0319A9C-7DE0-4F7F-8378-5CDA8620539C}" srcOrd="0" destOrd="0" presId="urn:microsoft.com/office/officeart/2005/8/layout/hProcess4"/>
    <dgm:cxn modelId="{4DE80C4F-45F9-4C7C-A053-83A16CE461B0}" type="presParOf" srcId="{3E0E3AC9-A370-4935-AA01-F7323A9D8F1C}" destId="{27D31DAC-44A4-478D-BF52-12115A76428E}" srcOrd="1" destOrd="0" presId="urn:microsoft.com/office/officeart/2005/8/layout/hProcess4"/>
    <dgm:cxn modelId="{944C9E2A-5388-47D3-AE01-826E0D68CC50}" type="presParOf" srcId="{3E0E3AC9-A370-4935-AA01-F7323A9D8F1C}" destId="{25537218-55F6-4B27-88EC-9690F38186FE}" srcOrd="2" destOrd="0" presId="urn:microsoft.com/office/officeart/2005/8/layout/hProcess4"/>
    <dgm:cxn modelId="{81071157-92C9-44E4-9F00-765AD0AD2AE0}" type="presParOf" srcId="{3E0E3AC9-A370-4935-AA01-F7323A9D8F1C}" destId="{ACF7698B-0A57-4EF5-B476-DAD0E4B5F99B}" srcOrd="3" destOrd="0" presId="urn:microsoft.com/office/officeart/2005/8/layout/hProcess4"/>
    <dgm:cxn modelId="{D074A740-FFCA-4F59-B164-779D471669DB}" type="presParOf" srcId="{3E0E3AC9-A370-4935-AA01-F7323A9D8F1C}" destId="{B305F66D-AA19-4F48-AF26-9661B60FE75D}" srcOrd="4" destOrd="0" presId="urn:microsoft.com/office/officeart/2005/8/layout/hProcess4"/>
    <dgm:cxn modelId="{E3EF0541-F0CB-45A5-B683-6F58DA8CDC7D}" type="presParOf" srcId="{36FC21BD-73A9-4782-A45C-8591592844EA}" destId="{D49B0F6B-2D73-449F-846B-5A3B2A90550A}" srcOrd="5" destOrd="0" presId="urn:microsoft.com/office/officeart/2005/8/layout/hProcess4"/>
    <dgm:cxn modelId="{0BC04CD1-7700-4841-BFE9-8A73FCD5B49D}" type="presParOf" srcId="{36FC21BD-73A9-4782-A45C-8591592844EA}" destId="{FEA54D9E-C64A-4C59-B01C-5CC1BB8D5FBF}" srcOrd="6" destOrd="0" presId="urn:microsoft.com/office/officeart/2005/8/layout/hProcess4"/>
    <dgm:cxn modelId="{3665FF87-0F01-403F-9F6E-B0C734DEA71F}" type="presParOf" srcId="{FEA54D9E-C64A-4C59-B01C-5CC1BB8D5FBF}" destId="{ACBDCCC3-7796-489F-87B0-4BD972FCE264}" srcOrd="0" destOrd="0" presId="urn:microsoft.com/office/officeart/2005/8/layout/hProcess4"/>
    <dgm:cxn modelId="{D86D465E-8193-4213-86FE-BE61F6207998}" type="presParOf" srcId="{FEA54D9E-C64A-4C59-B01C-5CC1BB8D5FBF}" destId="{54BB5FFA-8A65-459D-A79D-2E58DAF42D79}" srcOrd="1" destOrd="0" presId="urn:microsoft.com/office/officeart/2005/8/layout/hProcess4"/>
    <dgm:cxn modelId="{8F248CD6-511F-42C6-B614-551631D87094}" type="presParOf" srcId="{FEA54D9E-C64A-4C59-B01C-5CC1BB8D5FBF}" destId="{BBC23104-2666-4149-827D-E1A4F9FB52EA}" srcOrd="2" destOrd="0" presId="urn:microsoft.com/office/officeart/2005/8/layout/hProcess4"/>
    <dgm:cxn modelId="{F385F3D5-9BE0-4747-8324-951E491336FA}" type="presParOf" srcId="{FEA54D9E-C64A-4C59-B01C-5CC1BB8D5FBF}" destId="{AD1FEBC9-01AB-4F1D-83D7-7E6F375C294E}" srcOrd="3" destOrd="0" presId="urn:microsoft.com/office/officeart/2005/8/layout/hProcess4"/>
    <dgm:cxn modelId="{A7980447-646C-4FE5-BA2E-DAC30D6056D7}" type="presParOf" srcId="{FEA54D9E-C64A-4C59-B01C-5CC1BB8D5FBF}" destId="{EB5FB76A-584C-486D-BDB6-9B82AE4C152A}" srcOrd="4" destOrd="0" presId="urn:microsoft.com/office/officeart/2005/8/layout/hProcess4"/>
    <dgm:cxn modelId="{95C2A989-C041-4979-AE1C-E4A39B20C18F}" type="presParOf" srcId="{36FC21BD-73A9-4782-A45C-8591592844EA}" destId="{2AA35BDE-C910-4DEF-B56E-E9ED12EFF1EC}" srcOrd="7" destOrd="0" presId="urn:microsoft.com/office/officeart/2005/8/layout/hProcess4"/>
    <dgm:cxn modelId="{7FCAA0D6-3983-45E3-BEC7-1824551173C8}" type="presParOf" srcId="{36FC21BD-73A9-4782-A45C-8591592844EA}" destId="{793EC83F-38BE-4348-AFEE-26552FA371B0}" srcOrd="8" destOrd="0" presId="urn:microsoft.com/office/officeart/2005/8/layout/hProcess4"/>
    <dgm:cxn modelId="{D0FF51FC-73B7-4238-9047-9E91190E9635}" type="presParOf" srcId="{793EC83F-38BE-4348-AFEE-26552FA371B0}" destId="{21D928FD-F504-4F87-ABE2-33C633E1A3D9}" srcOrd="0" destOrd="0" presId="urn:microsoft.com/office/officeart/2005/8/layout/hProcess4"/>
    <dgm:cxn modelId="{6D30BF98-E09C-4F3C-8DB0-5E74CA7CAD0B}" type="presParOf" srcId="{793EC83F-38BE-4348-AFEE-26552FA371B0}" destId="{C773FA10-E547-4652-9B3A-528722FEB2CD}" srcOrd="1" destOrd="0" presId="urn:microsoft.com/office/officeart/2005/8/layout/hProcess4"/>
    <dgm:cxn modelId="{89B3DEB7-E2E3-4910-8C8C-7A237DC9AC40}" type="presParOf" srcId="{793EC83F-38BE-4348-AFEE-26552FA371B0}" destId="{7F5DD471-0106-4A9E-A79D-B95D8825E34B}" srcOrd="2" destOrd="0" presId="urn:microsoft.com/office/officeart/2005/8/layout/hProcess4"/>
    <dgm:cxn modelId="{BECAF713-DC8F-4CD8-9158-5EBB584D208F}" type="presParOf" srcId="{793EC83F-38BE-4348-AFEE-26552FA371B0}" destId="{59CB939A-F202-4D38-8E60-356AA666DA86}" srcOrd="3" destOrd="0" presId="urn:microsoft.com/office/officeart/2005/8/layout/hProcess4"/>
    <dgm:cxn modelId="{8290182D-2C4C-4B2C-9FD1-58278972849F}" type="presParOf" srcId="{793EC83F-38BE-4348-AFEE-26552FA371B0}" destId="{90FCAF5D-3C05-46E6-A691-E603A23794A5}" srcOrd="4" destOrd="0" presId="urn:microsoft.com/office/officeart/2005/8/layout/hProcess4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F0E562-7C34-4950-A976-E77C6C022325}">
      <dsp:nvSpPr>
        <dsp:cNvPr id="0" name=""/>
        <dsp:cNvSpPr/>
      </dsp:nvSpPr>
      <dsp:spPr>
        <a:xfrm>
          <a:off x="791099" y="0"/>
          <a:ext cx="8965800" cy="4373040"/>
        </a:xfrm>
        <a:prstGeom prst="right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1BABB5-E8FD-4813-9AAA-4E081582B467}">
      <dsp:nvSpPr>
        <dsp:cNvPr id="0" name=""/>
        <dsp:cNvSpPr/>
      </dsp:nvSpPr>
      <dsp:spPr>
        <a:xfrm>
          <a:off x="3090" y="1311911"/>
          <a:ext cx="1860321" cy="1749216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cs typeface="Arial" panose="020B0604020202020204" pitchFamily="34" charset="0"/>
            </a:rPr>
            <a:t>Establish the objectives of the s</a:t>
          </a:r>
          <a:r>
            <a:rPr lang="en-US" sz="1400" b="1" kern="1200">
              <a:cs typeface="Arial" panose="020B0604020202020204" pitchFamily="34" charset="0"/>
            </a:rPr>
            <a:t>takeholder engagement and communication strategy</a:t>
          </a:r>
          <a:endParaRPr lang="en-GB" sz="1400" kern="1200"/>
        </a:p>
      </dsp:txBody>
      <dsp:txXfrm>
        <a:off x="88480" y="1397301"/>
        <a:ext cx="1689541" cy="1578436"/>
      </dsp:txXfrm>
    </dsp:sp>
    <dsp:sp modelId="{8F401FEA-8CDD-4847-84E9-386022CC2AB7}">
      <dsp:nvSpPr>
        <dsp:cNvPr id="0" name=""/>
        <dsp:cNvSpPr/>
      </dsp:nvSpPr>
      <dsp:spPr>
        <a:xfrm>
          <a:off x="2173464" y="1311911"/>
          <a:ext cx="1860321" cy="1749216"/>
        </a:xfrm>
        <a:prstGeom prst="roundRect">
          <a:avLst/>
        </a:prstGeom>
        <a:solidFill>
          <a:schemeClr val="accent1">
            <a:shade val="50000"/>
            <a:hueOff val="167704"/>
            <a:satOff val="-7280"/>
            <a:lumOff val="177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cs typeface="Arial" panose="020B0604020202020204" pitchFamily="34" charset="0"/>
            </a:rPr>
            <a:t>Identify and understand the stakeholder’s role </a:t>
          </a:r>
          <a:r>
            <a:rPr lang="en-US" sz="1400" kern="1200">
              <a:cs typeface="Arial" panose="020B0604020202020204" pitchFamily="34" charset="0"/>
            </a:rPr>
            <a:t> to gain insight on how to achieve understanding and buy-in </a:t>
          </a:r>
          <a:endParaRPr lang="en-GB" sz="1400" kern="1200"/>
        </a:p>
      </dsp:txBody>
      <dsp:txXfrm>
        <a:off x="2258854" y="1397301"/>
        <a:ext cx="1689541" cy="1578436"/>
      </dsp:txXfrm>
    </dsp:sp>
    <dsp:sp modelId="{5FDE14F0-301F-4C7F-9DB3-F5B935A8D45D}">
      <dsp:nvSpPr>
        <dsp:cNvPr id="0" name=""/>
        <dsp:cNvSpPr/>
      </dsp:nvSpPr>
      <dsp:spPr>
        <a:xfrm>
          <a:off x="4343839" y="1311911"/>
          <a:ext cx="1860321" cy="1749216"/>
        </a:xfrm>
        <a:prstGeom prst="roundRect">
          <a:avLst/>
        </a:prstGeom>
        <a:solidFill>
          <a:schemeClr val="accent1">
            <a:shade val="50000"/>
            <a:hueOff val="335408"/>
            <a:satOff val="-14560"/>
            <a:lumOff val="355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cs typeface="Arial" panose="020B0604020202020204" pitchFamily="34" charset="0"/>
            </a:rPr>
            <a:t>Identify and leverage the </a:t>
          </a:r>
          <a:r>
            <a:rPr lang="en-US" sz="1400" b="1" kern="1200">
              <a:cs typeface="Arial" panose="020B0604020202020204" pitchFamily="34" charset="0"/>
            </a:rPr>
            <a:t>existing communication channels </a:t>
          </a:r>
          <a:r>
            <a:rPr lang="en-US" sz="1400" kern="1200">
              <a:cs typeface="Arial" panose="020B0604020202020204" pitchFamily="34" charset="0"/>
            </a:rPr>
            <a:t>within the organisation as well as </a:t>
          </a:r>
          <a:r>
            <a:rPr lang="en-US" sz="1400" b="1" kern="1200">
              <a:cs typeface="Arial" panose="020B0604020202020204" pitchFamily="34" charset="0"/>
            </a:rPr>
            <a:t>confirm appropriate channels  </a:t>
          </a:r>
          <a:r>
            <a:rPr lang="en-US" sz="1400" kern="1200">
              <a:cs typeface="Arial" panose="020B0604020202020204" pitchFamily="34" charset="0"/>
            </a:rPr>
            <a:t>channels for engagement</a:t>
          </a:r>
          <a:endParaRPr lang="en-GB" sz="1400" kern="1200"/>
        </a:p>
      </dsp:txBody>
      <dsp:txXfrm>
        <a:off x="4429229" y="1397301"/>
        <a:ext cx="1689541" cy="1578436"/>
      </dsp:txXfrm>
    </dsp:sp>
    <dsp:sp modelId="{9B18CB31-3401-4D28-91EB-4819C7A9FEBE}">
      <dsp:nvSpPr>
        <dsp:cNvPr id="0" name=""/>
        <dsp:cNvSpPr/>
      </dsp:nvSpPr>
      <dsp:spPr>
        <a:xfrm>
          <a:off x="6514214" y="1311911"/>
          <a:ext cx="1860321" cy="1749216"/>
        </a:xfrm>
        <a:prstGeom prst="roundRect">
          <a:avLst/>
        </a:prstGeom>
        <a:solidFill>
          <a:schemeClr val="accent1">
            <a:shade val="50000"/>
            <a:hueOff val="335408"/>
            <a:satOff val="-14560"/>
            <a:lumOff val="355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cs typeface="Arial" panose="020B0604020202020204" pitchFamily="34" charset="0"/>
            </a:rPr>
            <a:t>Define a set of key messages that are </a:t>
          </a:r>
          <a:r>
            <a:rPr lang="en-US" sz="1400" b="1" kern="1200">
              <a:cs typeface="Arial" panose="020B0604020202020204" pitchFamily="34" charset="0"/>
            </a:rPr>
            <a:t>consistent, clear and articulate the reason </a:t>
          </a:r>
          <a:r>
            <a:rPr lang="en-US" sz="1400" kern="1200">
              <a:cs typeface="Arial" panose="020B0604020202020204" pitchFamily="34" charset="0"/>
            </a:rPr>
            <a:t>for and impact of the project</a:t>
          </a:r>
          <a:endParaRPr lang="en-GB" sz="1400" kern="1200"/>
        </a:p>
      </dsp:txBody>
      <dsp:txXfrm>
        <a:off x="6599604" y="1397301"/>
        <a:ext cx="1689541" cy="1578436"/>
      </dsp:txXfrm>
    </dsp:sp>
    <dsp:sp modelId="{1720D504-3CBE-478B-96CB-E7E23A77CF70}">
      <dsp:nvSpPr>
        <dsp:cNvPr id="0" name=""/>
        <dsp:cNvSpPr/>
      </dsp:nvSpPr>
      <dsp:spPr>
        <a:xfrm>
          <a:off x="8684588" y="1311911"/>
          <a:ext cx="1860321" cy="1749216"/>
        </a:xfrm>
        <a:prstGeom prst="roundRect">
          <a:avLst/>
        </a:prstGeom>
        <a:solidFill>
          <a:schemeClr val="accent1">
            <a:shade val="50000"/>
            <a:hueOff val="167704"/>
            <a:satOff val="-7280"/>
            <a:lumOff val="177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cs typeface="Arial" panose="020B0604020202020204" pitchFamily="34" charset="0"/>
            </a:rPr>
            <a:t>Provide a long-term </a:t>
          </a:r>
          <a:r>
            <a:rPr lang="en-GB" sz="1400" b="1" kern="1200">
              <a:cs typeface="Arial" panose="020B0604020202020204" pitchFamily="34" charset="0"/>
            </a:rPr>
            <a:t>strategic perspective </a:t>
          </a:r>
          <a:r>
            <a:rPr lang="en-GB" sz="1400" kern="1200">
              <a:cs typeface="Arial" panose="020B0604020202020204" pitchFamily="34" charset="0"/>
            </a:rPr>
            <a:t>on stakeholder engagement and communication</a:t>
          </a:r>
          <a:endParaRPr lang="en-GB" sz="1400" kern="1200"/>
        </a:p>
      </dsp:txBody>
      <dsp:txXfrm>
        <a:off x="8769978" y="1397301"/>
        <a:ext cx="1689541" cy="15784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F44B29-2262-4694-BF47-E05D69433C9F}">
      <dsp:nvSpPr>
        <dsp:cNvPr id="0" name=""/>
        <dsp:cNvSpPr/>
      </dsp:nvSpPr>
      <dsp:spPr>
        <a:xfrm>
          <a:off x="0" y="322052"/>
          <a:ext cx="943167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692DFD-7570-4485-AD4E-1E5BD2FF3CB8}">
      <dsp:nvSpPr>
        <dsp:cNvPr id="0" name=""/>
        <dsp:cNvSpPr/>
      </dsp:nvSpPr>
      <dsp:spPr>
        <a:xfrm>
          <a:off x="471583" y="71132"/>
          <a:ext cx="6602173" cy="50184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9546" tIns="0" rIns="24954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None/>
          </a:pPr>
          <a:r>
            <a:rPr lang="en-US" sz="1400" kern="1200" spc="-6">
              <a:latin typeface="+mn-lt"/>
              <a:cs typeface="Arial" panose="020B0604020202020204" pitchFamily="34" charset="0"/>
            </a:rPr>
            <a:t>Provide </a:t>
          </a:r>
          <a:r>
            <a:rPr lang="en-US" sz="1400" b="1" kern="1200" spc="-6">
              <a:latin typeface="+mn-lt"/>
              <a:cs typeface="Arial" panose="020B0604020202020204" pitchFamily="34" charset="0"/>
            </a:rPr>
            <a:t>awareness</a:t>
          </a:r>
          <a:r>
            <a:rPr lang="en-US" sz="1400" kern="1200" spc="-6">
              <a:latin typeface="+mn-lt"/>
              <a:cs typeface="Arial" panose="020B0604020202020204" pitchFamily="34" charset="0"/>
            </a:rPr>
            <a:t> and understanding</a:t>
          </a:r>
          <a:r>
            <a:rPr lang="en-US" sz="1400" kern="1200" spc="22">
              <a:latin typeface="+mn-lt"/>
              <a:cs typeface="Arial" panose="020B0604020202020204" pitchFamily="34" charset="0"/>
            </a:rPr>
            <a:t> about </a:t>
          </a:r>
          <a:r>
            <a:rPr lang="en-US" sz="1400" kern="1200" spc="-6">
              <a:latin typeface="+mn-lt"/>
              <a:cs typeface="Arial" panose="020B0604020202020204" pitchFamily="34" charset="0"/>
            </a:rPr>
            <a:t>why the project is happening</a:t>
          </a:r>
          <a:endParaRPr lang="en-GB" sz="1400" kern="1200">
            <a:latin typeface="+mn-lt"/>
          </a:endParaRPr>
        </a:p>
      </dsp:txBody>
      <dsp:txXfrm>
        <a:off x="496081" y="95630"/>
        <a:ext cx="6553177" cy="452844"/>
      </dsp:txXfrm>
    </dsp:sp>
    <dsp:sp modelId="{1C9BFD9B-3715-4646-8489-256550286AFF}">
      <dsp:nvSpPr>
        <dsp:cNvPr id="0" name=""/>
        <dsp:cNvSpPr/>
      </dsp:nvSpPr>
      <dsp:spPr>
        <a:xfrm>
          <a:off x="0" y="1093172"/>
          <a:ext cx="943167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74146"/>
              <a:satOff val="-2904"/>
              <a:lumOff val="564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D6D10F-18B5-4DA1-8363-6920235477BA}">
      <dsp:nvSpPr>
        <dsp:cNvPr id="0" name=""/>
        <dsp:cNvSpPr/>
      </dsp:nvSpPr>
      <dsp:spPr>
        <a:xfrm>
          <a:off x="471583" y="842252"/>
          <a:ext cx="6602173" cy="501840"/>
        </a:xfrm>
        <a:prstGeom prst="roundRect">
          <a:avLst/>
        </a:prstGeom>
        <a:solidFill>
          <a:schemeClr val="accent1">
            <a:shade val="80000"/>
            <a:hueOff val="74146"/>
            <a:satOff val="-2904"/>
            <a:lumOff val="56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9546" tIns="0" rIns="24954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sv-SE" sz="1400" b="1" kern="1200">
              <a:latin typeface="+mn-lt"/>
              <a:cs typeface="Arial" panose="020B0604020202020204" pitchFamily="34" charset="0"/>
            </a:rPr>
            <a:t>Reduce the risk </a:t>
          </a:r>
          <a:r>
            <a:rPr lang="en-US" altLang="sv-SE" sz="1400" kern="1200">
              <a:latin typeface="+mn-lt"/>
              <a:cs typeface="Arial" panose="020B0604020202020204" pitchFamily="34" charset="0"/>
            </a:rPr>
            <a:t>of business disruption</a:t>
          </a:r>
          <a:endParaRPr lang="en-GB" sz="1400" kern="1200">
            <a:latin typeface="+mn-lt"/>
          </a:endParaRPr>
        </a:p>
      </dsp:txBody>
      <dsp:txXfrm>
        <a:off x="496081" y="866750"/>
        <a:ext cx="6553177" cy="452844"/>
      </dsp:txXfrm>
    </dsp:sp>
    <dsp:sp modelId="{6331D51D-9E31-4E08-97F4-61D8B9C5E63E}">
      <dsp:nvSpPr>
        <dsp:cNvPr id="0" name=""/>
        <dsp:cNvSpPr/>
      </dsp:nvSpPr>
      <dsp:spPr>
        <a:xfrm>
          <a:off x="0" y="1864292"/>
          <a:ext cx="943167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148293"/>
              <a:satOff val="-5808"/>
              <a:lumOff val="112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4605F8-FB36-499C-8D7A-C350BB2C6835}">
      <dsp:nvSpPr>
        <dsp:cNvPr id="0" name=""/>
        <dsp:cNvSpPr/>
      </dsp:nvSpPr>
      <dsp:spPr>
        <a:xfrm>
          <a:off x="471583" y="1613372"/>
          <a:ext cx="6602173" cy="501840"/>
        </a:xfrm>
        <a:prstGeom prst="roundRect">
          <a:avLst/>
        </a:prstGeom>
        <a:solidFill>
          <a:schemeClr val="accent1">
            <a:shade val="80000"/>
            <a:hueOff val="148293"/>
            <a:satOff val="-5808"/>
            <a:lumOff val="112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9546" tIns="0" rIns="24954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sv-SE" sz="1400" kern="1200">
              <a:solidFill>
                <a:schemeClr val="bg1"/>
              </a:solidFill>
              <a:latin typeface="+mn-lt"/>
              <a:cs typeface="Arial" panose="020B0604020202020204" pitchFamily="34" charset="0"/>
            </a:rPr>
            <a:t>Set and align</a:t>
          </a:r>
          <a:r>
            <a:rPr lang="en-US" altLang="sv-SE" sz="1400" b="1" kern="1200">
              <a:solidFill>
                <a:schemeClr val="bg1"/>
              </a:solidFill>
              <a:latin typeface="+mn-lt"/>
              <a:cs typeface="Arial" panose="020B0604020202020204" pitchFamily="34" charset="0"/>
            </a:rPr>
            <a:t> realistic expectations</a:t>
          </a:r>
          <a:r>
            <a:rPr lang="en-US" altLang="sv-SE" sz="1400" kern="1200">
              <a:solidFill>
                <a:schemeClr val="bg1"/>
              </a:solidFill>
              <a:latin typeface="+mn-lt"/>
              <a:cs typeface="Arial" panose="020B0604020202020204" pitchFamily="34" charset="0"/>
            </a:rPr>
            <a:t> of what is required of each stakeholder group during the transition to the new systems</a:t>
          </a:r>
          <a:endParaRPr lang="en-GB" sz="1400" kern="1200">
            <a:solidFill>
              <a:schemeClr val="bg1"/>
            </a:solidFill>
            <a:latin typeface="+mn-lt"/>
          </a:endParaRPr>
        </a:p>
      </dsp:txBody>
      <dsp:txXfrm>
        <a:off x="496081" y="1637870"/>
        <a:ext cx="6553177" cy="452844"/>
      </dsp:txXfrm>
    </dsp:sp>
    <dsp:sp modelId="{691B5CAA-1E56-40F3-BF77-FE12590D6A1B}">
      <dsp:nvSpPr>
        <dsp:cNvPr id="0" name=""/>
        <dsp:cNvSpPr/>
      </dsp:nvSpPr>
      <dsp:spPr>
        <a:xfrm>
          <a:off x="0" y="2635413"/>
          <a:ext cx="943167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222439"/>
              <a:satOff val="-8711"/>
              <a:lumOff val="169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EFFFD4-7EF4-46D4-914E-D3BEC3D7362E}">
      <dsp:nvSpPr>
        <dsp:cNvPr id="0" name=""/>
        <dsp:cNvSpPr/>
      </dsp:nvSpPr>
      <dsp:spPr>
        <a:xfrm>
          <a:off x="471583" y="2384493"/>
          <a:ext cx="6602173" cy="501840"/>
        </a:xfrm>
        <a:prstGeom prst="roundRect">
          <a:avLst/>
        </a:prstGeom>
        <a:solidFill>
          <a:schemeClr val="accent1">
            <a:shade val="80000"/>
            <a:hueOff val="222439"/>
            <a:satOff val="-8711"/>
            <a:lumOff val="169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9546" tIns="0" rIns="24954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sv-SE" sz="1400" kern="1200">
              <a:solidFill>
                <a:schemeClr val="bg2"/>
              </a:solidFill>
              <a:latin typeface="+mj-lt"/>
              <a:cs typeface="Arial" panose="020B0604020202020204" pitchFamily="34" charset="0"/>
            </a:rPr>
            <a:t>Reduce resistance through sharing enough information about the change and creating a </a:t>
          </a:r>
          <a:r>
            <a:rPr lang="en-US" altLang="sv-SE" sz="1400" b="1" kern="120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sense of inclusion</a:t>
          </a:r>
          <a:endParaRPr lang="en-GB" sz="1400" kern="1200">
            <a:solidFill>
              <a:schemeClr val="bg1"/>
            </a:solidFill>
            <a:latin typeface="+mn-lt"/>
          </a:endParaRPr>
        </a:p>
      </dsp:txBody>
      <dsp:txXfrm>
        <a:off x="496081" y="2408991"/>
        <a:ext cx="6553177" cy="452844"/>
      </dsp:txXfrm>
    </dsp:sp>
    <dsp:sp modelId="{697B152F-388A-4AC1-9B87-43164FB6F971}">
      <dsp:nvSpPr>
        <dsp:cNvPr id="0" name=""/>
        <dsp:cNvSpPr/>
      </dsp:nvSpPr>
      <dsp:spPr>
        <a:xfrm>
          <a:off x="0" y="3406532"/>
          <a:ext cx="943167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296585"/>
              <a:satOff val="-11615"/>
              <a:lumOff val="225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CF465E-76E6-42E1-87D6-514D393700E5}">
      <dsp:nvSpPr>
        <dsp:cNvPr id="0" name=""/>
        <dsp:cNvSpPr/>
      </dsp:nvSpPr>
      <dsp:spPr>
        <a:xfrm>
          <a:off x="471583" y="3155612"/>
          <a:ext cx="6602173" cy="501840"/>
        </a:xfrm>
        <a:prstGeom prst="roundRect">
          <a:avLst/>
        </a:prstGeom>
        <a:solidFill>
          <a:schemeClr val="accent1">
            <a:shade val="80000"/>
            <a:hueOff val="296585"/>
            <a:satOff val="-11615"/>
            <a:lumOff val="225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9546" tIns="0" rIns="24954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sv-SE" sz="1400" b="1" kern="120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Acknowledge</a:t>
          </a:r>
          <a:r>
            <a:rPr lang="en-US" altLang="sv-SE" sz="1400" kern="120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each employee for their contribution thus far and that the project support the change  journey</a:t>
          </a:r>
          <a:endParaRPr lang="en-GB" sz="1400" kern="1200">
            <a:solidFill>
              <a:schemeClr val="bg1"/>
            </a:solidFill>
            <a:latin typeface="+mn-lt"/>
          </a:endParaRPr>
        </a:p>
      </dsp:txBody>
      <dsp:txXfrm>
        <a:off x="496081" y="3180110"/>
        <a:ext cx="6553177" cy="452844"/>
      </dsp:txXfrm>
    </dsp:sp>
    <dsp:sp modelId="{DAD89D85-B129-4246-8261-407DCC57BE2E}">
      <dsp:nvSpPr>
        <dsp:cNvPr id="0" name=""/>
        <dsp:cNvSpPr/>
      </dsp:nvSpPr>
      <dsp:spPr>
        <a:xfrm>
          <a:off x="0" y="4177653"/>
          <a:ext cx="943167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370732"/>
              <a:satOff val="-14519"/>
              <a:lumOff val="282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2C12E7-DABA-4312-80C4-3AB10E57D0C9}">
      <dsp:nvSpPr>
        <dsp:cNvPr id="0" name=""/>
        <dsp:cNvSpPr/>
      </dsp:nvSpPr>
      <dsp:spPr>
        <a:xfrm>
          <a:off x="471583" y="3926733"/>
          <a:ext cx="6602173" cy="501840"/>
        </a:xfrm>
        <a:prstGeom prst="roundRect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9546" tIns="0" rIns="24954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sv-SE" sz="1400" kern="1200">
              <a:solidFill>
                <a:schemeClr val="bg2"/>
              </a:solidFill>
              <a:latin typeface="+mj-lt"/>
              <a:cs typeface="Arial" panose="020B0604020202020204" pitchFamily="34" charset="0"/>
            </a:rPr>
            <a:t>Management to promote </a:t>
          </a:r>
          <a:r>
            <a:rPr lang="en-US" altLang="sv-SE" sz="1400" b="1" kern="120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transparency</a:t>
          </a:r>
          <a:r>
            <a:rPr lang="en-US" altLang="sv-SE" sz="1400" kern="1200">
              <a:solidFill>
                <a:schemeClr val="bg2"/>
              </a:solidFill>
              <a:latin typeface="+mj-lt"/>
              <a:cs typeface="Arial" panose="020B0604020202020204" pitchFamily="34" charset="0"/>
            </a:rPr>
            <a:t> in building credibility in order to create trust and buy-in</a:t>
          </a:r>
          <a:endParaRPr lang="en-GB" sz="1400" kern="1200">
            <a:latin typeface="+mn-lt"/>
          </a:endParaRPr>
        </a:p>
      </dsp:txBody>
      <dsp:txXfrm>
        <a:off x="496081" y="3951231"/>
        <a:ext cx="6553177" cy="4528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CE195E-1591-409E-B743-4887D0F62503}">
      <dsp:nvSpPr>
        <dsp:cNvPr id="0" name=""/>
        <dsp:cNvSpPr/>
      </dsp:nvSpPr>
      <dsp:spPr>
        <a:xfrm>
          <a:off x="283" y="1517381"/>
          <a:ext cx="1747787" cy="14415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1"/>
            </a:buClr>
            <a:buFont typeface="Wingdings" panose="05000000000000000000" pitchFamily="2" charset="2"/>
            <a:buChar char="§"/>
          </a:pPr>
          <a:r>
            <a:rPr lang="en-JM" sz="1400" kern="1200">
              <a:cs typeface="Arial" pitchFamily="34" charset="0"/>
            </a:rPr>
            <a:t>The reason for the project and the case for change</a:t>
          </a:r>
          <a:endParaRPr lang="en-US" sz="1400" kern="1200"/>
        </a:p>
      </dsp:txBody>
      <dsp:txXfrm>
        <a:off x="33457" y="1550555"/>
        <a:ext cx="1681439" cy="1066305"/>
      </dsp:txXfrm>
    </dsp:sp>
    <dsp:sp modelId="{15EDF57A-4A5F-4AF9-9BE5-6A01078072D6}">
      <dsp:nvSpPr>
        <dsp:cNvPr id="0" name=""/>
        <dsp:cNvSpPr/>
      </dsp:nvSpPr>
      <dsp:spPr>
        <a:xfrm>
          <a:off x="958938" y="1776115"/>
          <a:ext cx="2052464" cy="2052464"/>
        </a:xfrm>
        <a:prstGeom prst="leftCircularArrow">
          <a:avLst>
            <a:gd name="adj1" fmla="val 3759"/>
            <a:gd name="adj2" fmla="val 469308"/>
            <a:gd name="adj3" fmla="val 2244819"/>
            <a:gd name="adj4" fmla="val 9024489"/>
            <a:gd name="adj5" fmla="val 4386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1B8A01-EB29-401E-A28C-25AA1AC942DE}">
      <dsp:nvSpPr>
        <dsp:cNvPr id="0" name=""/>
        <dsp:cNvSpPr/>
      </dsp:nvSpPr>
      <dsp:spPr>
        <a:xfrm>
          <a:off x="388680" y="2650035"/>
          <a:ext cx="1553589" cy="6178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JM" sz="1600" b="1" kern="1200"/>
            <a:t>Why change?</a:t>
          </a:r>
          <a:endParaRPr lang="en-US" sz="1600" b="1" kern="1200"/>
        </a:p>
      </dsp:txBody>
      <dsp:txXfrm>
        <a:off x="406775" y="2668130"/>
        <a:ext cx="1517399" cy="581621"/>
      </dsp:txXfrm>
    </dsp:sp>
    <dsp:sp modelId="{A366C883-F4CB-465E-9153-FD82BDDB4704}">
      <dsp:nvSpPr>
        <dsp:cNvPr id="0" name=""/>
        <dsp:cNvSpPr/>
      </dsp:nvSpPr>
      <dsp:spPr>
        <a:xfrm>
          <a:off x="2309661" y="1517381"/>
          <a:ext cx="1747787" cy="14415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167704"/>
              <a:satOff val="-7280"/>
              <a:lumOff val="177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1"/>
            </a:buClr>
            <a:buFont typeface="Wingdings" panose="05000000000000000000" pitchFamily="2" charset="2"/>
            <a:buChar char="§"/>
          </a:pPr>
          <a:r>
            <a:rPr lang="en-JM" sz="1400" kern="1200">
              <a:cs typeface="Arial" pitchFamily="34" charset="0"/>
            </a:rPr>
            <a:t>Ongoing and tailored updates to all levels of stakeholders</a:t>
          </a:r>
          <a:endParaRPr lang="en-US" sz="1400" kern="1200"/>
        </a:p>
      </dsp:txBody>
      <dsp:txXfrm>
        <a:off x="2342835" y="1859460"/>
        <a:ext cx="1681439" cy="1066305"/>
      </dsp:txXfrm>
    </dsp:sp>
    <dsp:sp modelId="{1C4EA06A-EBB1-4E17-BA97-910F80D026DF}">
      <dsp:nvSpPr>
        <dsp:cNvPr id="0" name=""/>
        <dsp:cNvSpPr/>
      </dsp:nvSpPr>
      <dsp:spPr>
        <a:xfrm>
          <a:off x="3258923" y="581965"/>
          <a:ext cx="2275899" cy="2275899"/>
        </a:xfrm>
        <a:prstGeom prst="circularArrow">
          <a:avLst>
            <a:gd name="adj1" fmla="val 3390"/>
            <a:gd name="adj2" fmla="val 419516"/>
            <a:gd name="adj3" fmla="val 19370477"/>
            <a:gd name="adj4" fmla="val 12541014"/>
            <a:gd name="adj5" fmla="val 3955"/>
          </a:avLst>
        </a:prstGeom>
        <a:solidFill>
          <a:schemeClr val="accent1">
            <a:shade val="90000"/>
            <a:hueOff val="215608"/>
            <a:satOff val="-8535"/>
            <a:lumOff val="177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65A66A-BCE1-4271-AF0C-6CC0273D5710}">
      <dsp:nvSpPr>
        <dsp:cNvPr id="0" name=""/>
        <dsp:cNvSpPr/>
      </dsp:nvSpPr>
      <dsp:spPr>
        <a:xfrm>
          <a:off x="2698058" y="1208475"/>
          <a:ext cx="1553589" cy="6178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67704"/>
            <a:satOff val="-7280"/>
            <a:lumOff val="177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JM" sz="1600" b="1" kern="1200"/>
            <a:t>Project updates </a:t>
          </a:r>
          <a:endParaRPr lang="en-US" sz="1600" b="1" kern="1200"/>
        </a:p>
      </dsp:txBody>
      <dsp:txXfrm>
        <a:off x="2716153" y="1226570"/>
        <a:ext cx="1517399" cy="581621"/>
      </dsp:txXfrm>
    </dsp:sp>
    <dsp:sp modelId="{27D31DAC-44A4-478D-BF52-12115A76428E}">
      <dsp:nvSpPr>
        <dsp:cNvPr id="0" name=""/>
        <dsp:cNvSpPr/>
      </dsp:nvSpPr>
      <dsp:spPr>
        <a:xfrm>
          <a:off x="4619039" y="1498981"/>
          <a:ext cx="1747787" cy="14415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335408"/>
              <a:satOff val="-14560"/>
              <a:lumOff val="355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1"/>
            </a:buClr>
            <a:buFont typeface="Wingdings" panose="05000000000000000000" pitchFamily="2" charset="2"/>
            <a:buChar char="§"/>
          </a:pPr>
          <a:r>
            <a:rPr lang="en-JM" altLang="ko-KR" sz="1400" kern="1200">
              <a:cs typeface="Arial" pitchFamily="34" charset="0"/>
            </a:rPr>
            <a:t>How the changes </a:t>
          </a:r>
          <a:r>
            <a:rPr lang="en-JM" altLang="ko-KR" sz="1400" kern="1200">
              <a:latin typeface="+mn-lt"/>
              <a:cs typeface="Arial" pitchFamily="34" charset="0"/>
            </a:rPr>
            <a:t>impact on stakeholders</a:t>
          </a:r>
          <a:endParaRPr lang="en-US" sz="1400" kern="1200"/>
        </a:p>
      </dsp:txBody>
      <dsp:txXfrm>
        <a:off x="4652213" y="1532155"/>
        <a:ext cx="1681439" cy="1066305"/>
      </dsp:txXfrm>
    </dsp:sp>
    <dsp:sp modelId="{D49B0F6B-2D73-449F-846B-5A3B2A90550A}">
      <dsp:nvSpPr>
        <dsp:cNvPr id="0" name=""/>
        <dsp:cNvSpPr/>
      </dsp:nvSpPr>
      <dsp:spPr>
        <a:xfrm>
          <a:off x="5572411" y="1785256"/>
          <a:ext cx="2052583" cy="2052583"/>
        </a:xfrm>
        <a:prstGeom prst="leftCircularArrow">
          <a:avLst>
            <a:gd name="adj1" fmla="val 3759"/>
            <a:gd name="adj2" fmla="val 469278"/>
            <a:gd name="adj3" fmla="val 2206207"/>
            <a:gd name="adj4" fmla="val 8985907"/>
            <a:gd name="adj5" fmla="val 4385"/>
          </a:avLst>
        </a:prstGeom>
        <a:solidFill>
          <a:schemeClr val="accent1">
            <a:shade val="90000"/>
            <a:hueOff val="431215"/>
            <a:satOff val="-17070"/>
            <a:lumOff val="355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7698B-0A57-4EF5-B476-DAD0E4B5F99B}">
      <dsp:nvSpPr>
        <dsp:cNvPr id="0" name=""/>
        <dsp:cNvSpPr/>
      </dsp:nvSpPr>
      <dsp:spPr>
        <a:xfrm>
          <a:off x="5007436" y="2594835"/>
          <a:ext cx="1553589" cy="69141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335408"/>
            <a:satOff val="-14560"/>
            <a:lumOff val="355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JM" sz="1600" b="1" kern="1200"/>
            <a:t>Change impact and consequences</a:t>
          </a:r>
          <a:endParaRPr lang="en-US" sz="1600" b="1" kern="1200"/>
        </a:p>
      </dsp:txBody>
      <dsp:txXfrm>
        <a:off x="5027687" y="2615086"/>
        <a:ext cx="1513087" cy="650908"/>
      </dsp:txXfrm>
    </dsp:sp>
    <dsp:sp modelId="{54BB5FFA-8A65-459D-A79D-2E58DAF42D79}">
      <dsp:nvSpPr>
        <dsp:cNvPr id="0" name=""/>
        <dsp:cNvSpPr/>
      </dsp:nvSpPr>
      <dsp:spPr>
        <a:xfrm>
          <a:off x="6928417" y="1517381"/>
          <a:ext cx="1747787" cy="14415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335408"/>
              <a:satOff val="-14560"/>
              <a:lumOff val="355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1"/>
            </a:buClr>
            <a:buFont typeface="Wingdings" panose="05000000000000000000" pitchFamily="2" charset="2"/>
            <a:buChar char="§"/>
          </a:pPr>
          <a:r>
            <a:rPr lang="en-JM" altLang="ko-KR" sz="1400" kern="1200">
              <a:latin typeface="+mn-lt"/>
              <a:cs typeface="Arial" pitchFamily="34" charset="0"/>
            </a:rPr>
            <a:t>Address the issues and challenges that stakeholders will face</a:t>
          </a:r>
          <a:endParaRPr lang="en-US" sz="1400" kern="1200"/>
        </a:p>
      </dsp:txBody>
      <dsp:txXfrm>
        <a:off x="6961591" y="1859460"/>
        <a:ext cx="1681439" cy="1066305"/>
      </dsp:txXfrm>
    </dsp:sp>
    <dsp:sp modelId="{2AA35BDE-C910-4DEF-B56E-E9ED12EFF1EC}">
      <dsp:nvSpPr>
        <dsp:cNvPr id="0" name=""/>
        <dsp:cNvSpPr/>
      </dsp:nvSpPr>
      <dsp:spPr>
        <a:xfrm>
          <a:off x="7872508" y="591218"/>
          <a:ext cx="2275793" cy="2275793"/>
        </a:xfrm>
        <a:prstGeom prst="circularArrow">
          <a:avLst>
            <a:gd name="adj1" fmla="val 3390"/>
            <a:gd name="adj2" fmla="val 419537"/>
            <a:gd name="adj3" fmla="val 19404952"/>
            <a:gd name="adj4" fmla="val 12575511"/>
            <a:gd name="adj5" fmla="val 3955"/>
          </a:avLst>
        </a:prstGeom>
        <a:solidFill>
          <a:schemeClr val="accent1">
            <a:shade val="90000"/>
            <a:hueOff val="215608"/>
            <a:satOff val="-8535"/>
            <a:lumOff val="177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1FEBC9-01AB-4F1D-83D7-7E6F375C294E}">
      <dsp:nvSpPr>
        <dsp:cNvPr id="0" name=""/>
        <dsp:cNvSpPr/>
      </dsp:nvSpPr>
      <dsp:spPr>
        <a:xfrm>
          <a:off x="7316814" y="1208475"/>
          <a:ext cx="1553589" cy="6178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335408"/>
            <a:satOff val="-14560"/>
            <a:lumOff val="355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JM" sz="1600" b="1" kern="1200"/>
            <a:t>Issues and challenges</a:t>
          </a:r>
          <a:endParaRPr lang="en-US" sz="1600" b="1" kern="1200"/>
        </a:p>
      </dsp:txBody>
      <dsp:txXfrm>
        <a:off x="7334909" y="1226570"/>
        <a:ext cx="1517399" cy="581621"/>
      </dsp:txXfrm>
    </dsp:sp>
    <dsp:sp modelId="{C773FA10-E547-4652-9B3A-528722FEB2CD}">
      <dsp:nvSpPr>
        <dsp:cNvPr id="0" name=""/>
        <dsp:cNvSpPr/>
      </dsp:nvSpPr>
      <dsp:spPr>
        <a:xfrm>
          <a:off x="9237795" y="1517381"/>
          <a:ext cx="1747787" cy="14415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167704"/>
              <a:satOff val="-7280"/>
              <a:lumOff val="177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1"/>
            </a:buClr>
            <a:buFont typeface="Wingdings" panose="05000000000000000000" pitchFamily="2" charset="2"/>
            <a:buChar char="§"/>
          </a:pPr>
          <a:r>
            <a:rPr lang="en-JM" altLang="ko-KR" sz="1400" kern="1200">
              <a:cs typeface="Arial" pitchFamily="34" charset="0"/>
            </a:rPr>
            <a:t>Why and how stakeholders can be involved </a:t>
          </a:r>
          <a:endParaRPr lang="en-US" sz="1400" kern="1200"/>
        </a:p>
      </dsp:txBody>
      <dsp:txXfrm>
        <a:off x="9270969" y="1550555"/>
        <a:ext cx="1681439" cy="1066305"/>
      </dsp:txXfrm>
    </dsp:sp>
    <dsp:sp modelId="{59CB939A-F202-4D38-8E60-356AA666DA86}">
      <dsp:nvSpPr>
        <dsp:cNvPr id="0" name=""/>
        <dsp:cNvSpPr/>
      </dsp:nvSpPr>
      <dsp:spPr>
        <a:xfrm>
          <a:off x="9626475" y="2650035"/>
          <a:ext cx="1553589" cy="6178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67704"/>
            <a:satOff val="-7280"/>
            <a:lumOff val="177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JM" sz="1600" b="1" kern="1200"/>
            <a:t>Required involvement</a:t>
          </a:r>
          <a:endParaRPr lang="en-US" sz="1600" b="1" kern="1200"/>
        </a:p>
      </dsp:txBody>
      <dsp:txXfrm>
        <a:off x="9644570" y="2668130"/>
        <a:ext cx="1517399" cy="581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DA3E1-ED44-FD46-B5D3-0781C50BD094}" type="datetimeFigureOut">
              <a:rPr lang="en-JP" smtClean="0"/>
              <a:t>03/14/2023</a:t>
            </a:fld>
            <a:endParaRPr lang="en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9A63A-60AC-EC42-BC1F-573010B4D2E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22876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49A63A-60AC-EC42-BC1F-573010B4D2EC}" type="slidenum">
              <a:rPr lang="en-JP" smtClean="0"/>
              <a:t>5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973019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49A63A-60AC-EC42-BC1F-573010B4D2EC}" type="slidenum">
              <a:rPr lang="en-JP" smtClean="0"/>
              <a:t>7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515907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49A63A-60AC-EC42-BC1F-573010B4D2EC}" type="slidenum">
              <a:rPr lang="en-JP" smtClean="0"/>
              <a:t>16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25905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49A63A-60AC-EC42-BC1F-573010B4D2EC}" type="slidenum">
              <a:rPr lang="en-JP" smtClean="0"/>
              <a:t>27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214692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49A63A-60AC-EC42-BC1F-573010B4D2EC}" type="slidenum">
              <a:rPr kumimoji="0" lang="en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4384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09805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17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95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99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79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83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90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2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51206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6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164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04BA-ACB0-4574-BE4A-15883BCE706C}" type="datetime1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Change Management Knowledge Transfer Module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80202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3F48-66F8-45B5-8CAA-28BADCA842E1}" type="datetime1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Change Management Knowledge Transfer Module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085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7A41-B77D-42B0-98DF-CEBF05BA324B}" type="datetime1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Change Management Knowledge Transfer Module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543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936-E760-4673-BD53-FA217049E2E8}" type="datetime1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Change Management Knowledge Transfer Module 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90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168B-1199-462B-B6BE-A6F4DE834FC7}" type="datetime1">
              <a:rPr lang="en-US" smtClean="0"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Change Management Knowledge Transfer Module 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0584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B9DB3-4DAD-4DB0-904F-2459BC9090A8}" type="datetime1">
              <a:rPr lang="en-US" smtClean="0"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Change Management Knowledge Transfer Module 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55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8525-9DE0-4546-BB2C-5B22025FD586}" type="datetime1">
              <a:rPr lang="en-US" smtClean="0"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Change Management Knowledge Transfer Module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0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3D5A9-58EF-4B66-A1EB-32A5503D91B3}" type="datetime1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Change Management Knowledge Transfer Module 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08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5CF5-E34C-452A-897A-8DBD9D135CDE}" type="datetime1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Change Management Knowledge Transfer Module 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535196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D3B6-A94F-42F7-9ABE-A5BF870404DC}" type="datetime1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Change Management Knowledge Transfer Module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7480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E024-DD01-4A4F-9728-8A26FED022D6}" type="datetime1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Change Management Knowledge Transfer Module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61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7CFE3-F22A-45D3-BC3D-1DFF21417A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E9BD28-519D-4098-A71E-3EE5F30661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AE04C-2AC6-4E34-BA28-D3104C043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4D43D-69D6-4AC2-9317-CFC8978B7C50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7A5F0-3973-4C38-87E1-689B51FCE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3EBFD-0EB1-44E1-9D6D-6D8DB288D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EF4B-B70E-43CA-8FC3-901AA80F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85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BAB1-CDEE-454A-94E3-3A6D65DA9EC3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1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83748-90CE-4F8C-AD49-B2EC5AB0BA99}" type="datetime1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JM"/>
              <a:t>Change Management Knowledge Transfer Module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02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29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8.png"/><Relationship Id="rId2" Type="http://schemas.openxmlformats.org/officeDocument/2006/relationships/image" Target="../media/image14.png"/><Relationship Id="rId16" Type="http://schemas.microsoft.com/office/2007/relationships/hdphoto" Target="../media/hdphoto1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3.png"/><Relationship Id="rId7" Type="http://schemas.openxmlformats.org/officeDocument/2006/relationships/image" Target="../media/image1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26.png"/><Relationship Id="rId5" Type="http://schemas.openxmlformats.org/officeDocument/2006/relationships/image" Target="../media/image34.png"/><Relationship Id="rId10" Type="http://schemas.openxmlformats.org/officeDocument/2006/relationships/image" Target="../media/image23.png"/><Relationship Id="rId4" Type="http://schemas.openxmlformats.org/officeDocument/2006/relationships/image" Target="../media/image25.png"/><Relationship Id="rId9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3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25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18.png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63953" y="3789040"/>
            <a:ext cx="56886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92989"/>
                </a:solidFill>
                <a:latin typeface="+mj-lt"/>
              </a:rPr>
              <a:t>Stakeholder Engagement and Communication Plan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63953" y="3352981"/>
            <a:ext cx="16040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>
                <a:solidFill>
                  <a:srgbClr val="792989"/>
                </a:solidFill>
              </a:rPr>
              <a:t>Example:</a:t>
            </a:r>
          </a:p>
        </p:txBody>
      </p:sp>
    </p:spTree>
    <p:extLst>
      <p:ext uri="{BB962C8B-B14F-4D97-AF65-F5344CB8AC3E}">
        <p14:creationId xmlns:p14="http://schemas.microsoft.com/office/powerpoint/2010/main" val="3400617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D3199E-912F-4843-9D62-41E27E3CAD3B}"/>
              </a:ext>
            </a:extLst>
          </p:cNvPr>
          <p:cNvSpPr txBox="1"/>
          <p:nvPr/>
        </p:nvSpPr>
        <p:spPr>
          <a:xfrm>
            <a:off x="433137" y="500974"/>
            <a:ext cx="98650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Objectives of effective stakeholder engagement and communication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807A64B-3D33-4439-9FDC-2DF945DC20CE}"/>
              </a:ext>
            </a:extLst>
          </p:cNvPr>
          <p:cNvSpPr/>
          <p:nvPr/>
        </p:nvSpPr>
        <p:spPr>
          <a:xfrm>
            <a:off x="633665" y="2686811"/>
            <a:ext cx="476300" cy="4763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BFAC9C3-9AAD-40D8-8E2C-3DFF74781663}"/>
              </a:ext>
            </a:extLst>
          </p:cNvPr>
          <p:cNvSpPr/>
          <p:nvPr/>
        </p:nvSpPr>
        <p:spPr>
          <a:xfrm>
            <a:off x="633665" y="3481971"/>
            <a:ext cx="476300" cy="4763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216D357-6822-40C0-8D84-36A2914D222A}"/>
              </a:ext>
            </a:extLst>
          </p:cNvPr>
          <p:cNvSpPr/>
          <p:nvPr/>
        </p:nvSpPr>
        <p:spPr>
          <a:xfrm>
            <a:off x="633665" y="4338014"/>
            <a:ext cx="476300" cy="4763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49F1161-9BF4-4403-BE2A-B42F305422F3}"/>
              </a:ext>
            </a:extLst>
          </p:cNvPr>
          <p:cNvSpPr/>
          <p:nvPr/>
        </p:nvSpPr>
        <p:spPr>
          <a:xfrm>
            <a:off x="633665" y="5358273"/>
            <a:ext cx="476300" cy="4763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4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1943A08-94D4-4C42-AE34-62B3F885D3F8}"/>
              </a:ext>
            </a:extLst>
          </p:cNvPr>
          <p:cNvSpPr/>
          <p:nvPr/>
        </p:nvSpPr>
        <p:spPr>
          <a:xfrm>
            <a:off x="633665" y="6073495"/>
            <a:ext cx="476300" cy="4763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</a:t>
            </a:r>
          </a:p>
        </p:txBody>
      </p:sp>
      <p:sp>
        <p:nvSpPr>
          <p:cNvPr id="27" name="Richtungspfeil 41">
            <a:extLst>
              <a:ext uri="{FF2B5EF4-FFF2-40B4-BE49-F238E27FC236}">
                <a16:creationId xmlns:a16="http://schemas.microsoft.com/office/drawing/2014/main" id="{1D3C0515-743D-431C-A2C2-650CC853E2C9}"/>
              </a:ext>
            </a:extLst>
          </p:cNvPr>
          <p:cNvSpPr/>
          <p:nvPr/>
        </p:nvSpPr>
        <p:spPr bwMode="auto">
          <a:xfrm rot="10800000" flipH="1" flipV="1">
            <a:off x="7351448" y="1993715"/>
            <a:ext cx="3510941" cy="571558"/>
          </a:xfrm>
          <a:prstGeom prst="homePlate">
            <a:avLst>
              <a:gd name="adj" fmla="val 4521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Potential outcomes</a:t>
            </a:r>
          </a:p>
        </p:txBody>
      </p:sp>
      <p:sp>
        <p:nvSpPr>
          <p:cNvPr id="28" name="Richtungspfeil 28">
            <a:extLst>
              <a:ext uri="{FF2B5EF4-FFF2-40B4-BE49-F238E27FC236}">
                <a16:creationId xmlns:a16="http://schemas.microsoft.com/office/drawing/2014/main" id="{4CBBC057-7386-4D5D-A34E-592AAFFD8EA0}"/>
              </a:ext>
            </a:extLst>
          </p:cNvPr>
          <p:cNvSpPr/>
          <p:nvPr/>
        </p:nvSpPr>
        <p:spPr bwMode="auto">
          <a:xfrm rot="10800000" flipH="1" flipV="1">
            <a:off x="4168676" y="1993716"/>
            <a:ext cx="3510942" cy="571558"/>
          </a:xfrm>
          <a:prstGeom prst="homePlate">
            <a:avLst>
              <a:gd name="adj" fmla="val 4521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Potential enablers</a:t>
            </a:r>
          </a:p>
        </p:txBody>
      </p:sp>
      <p:sp>
        <p:nvSpPr>
          <p:cNvPr id="29" name="Richtungspfeil 42">
            <a:extLst>
              <a:ext uri="{FF2B5EF4-FFF2-40B4-BE49-F238E27FC236}">
                <a16:creationId xmlns:a16="http://schemas.microsoft.com/office/drawing/2014/main" id="{EC154A78-8DE4-485B-B906-DEA12DCDCF0F}"/>
              </a:ext>
            </a:extLst>
          </p:cNvPr>
          <p:cNvSpPr/>
          <p:nvPr/>
        </p:nvSpPr>
        <p:spPr bwMode="auto">
          <a:xfrm rot="10800000" flipH="1" flipV="1">
            <a:off x="1284179" y="1993715"/>
            <a:ext cx="3171406" cy="571558"/>
          </a:xfrm>
          <a:prstGeom prst="homePlate">
            <a:avLst>
              <a:gd name="adj" fmla="val 45210"/>
            </a:avLst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noProof="1">
                <a:solidFill>
                  <a:schemeClr val="bg1"/>
                </a:solidFill>
              </a:rPr>
              <a:t>O</a:t>
            </a:r>
            <a:r>
              <a:rPr kumimoji="0" lang="en-US" sz="14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bjectives</a:t>
            </a:r>
          </a:p>
        </p:txBody>
      </p:sp>
      <p:graphicFrame>
        <p:nvGraphicFramePr>
          <p:cNvPr id="34" name="Table 34">
            <a:extLst>
              <a:ext uri="{FF2B5EF4-FFF2-40B4-BE49-F238E27FC236}">
                <a16:creationId xmlns:a16="http://schemas.microsoft.com/office/drawing/2014/main" id="{BED9C591-970C-44D5-BE98-6E42C01CDD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890385"/>
              </p:ext>
            </p:extLst>
          </p:nvPr>
        </p:nvGraphicFramePr>
        <p:xfrm>
          <a:off x="1181765" y="2646166"/>
          <a:ext cx="9680625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6875">
                  <a:extLst>
                    <a:ext uri="{9D8B030D-6E8A-4147-A177-3AD203B41FA5}">
                      <a16:colId xmlns:a16="http://schemas.microsoft.com/office/drawing/2014/main" val="2531711977"/>
                    </a:ext>
                  </a:extLst>
                </a:gridCol>
                <a:gridCol w="3226875">
                  <a:extLst>
                    <a:ext uri="{9D8B030D-6E8A-4147-A177-3AD203B41FA5}">
                      <a16:colId xmlns:a16="http://schemas.microsoft.com/office/drawing/2014/main" val="872997867"/>
                    </a:ext>
                  </a:extLst>
                </a:gridCol>
                <a:gridCol w="3226875">
                  <a:extLst>
                    <a:ext uri="{9D8B030D-6E8A-4147-A177-3AD203B41FA5}">
                      <a16:colId xmlns:a16="http://schemas.microsoft.com/office/drawing/2014/main" val="39809700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To use existing communication channels within XYZ to communicate key messages regarding project X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Management support, commitment and buy-in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Facilitate cascading of information to lower levels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Gains commitment and buy-in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Promotes engagement and builds trust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76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To develop a communication strategy to disseminate the objectives and expectations of project X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Provides a clear future direction for all employees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Communication and feedback mechanism to all employees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Creates awareness and understanding of project X to all impacted stakeholders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Manages negative sentiments and anxiety as a result of the change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195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To develop a communication strategy, that addresses the target audience issues and supports the transition to the desired future state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Establish the correct key messaging for each stakeholder group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US" sz="12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Stimulates readiness in accepting change and transition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Identifies opportunities for all stakeholder to positively and actively engage all employees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405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To develop and implement a detailed communication plan, including timing, key messages and responsibilities for an individual’s communication actions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Support desired behavior through regular engagements with key stakeholder groups in order to cascade key messages to all employee levels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Facilitates clear and concise two-way communication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078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To effectively manage and monitor the progress of the communication </a:t>
                      </a:r>
                      <a:r>
                        <a:rPr lang="en-US" sz="1200" b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plan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Communication and feedback mechanism to all employees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Effective communication and stakeholder engagement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154080"/>
                  </a:ext>
                </a:extLst>
              </a:tr>
            </a:tbl>
          </a:graphicData>
        </a:graphic>
      </p:graphicFrame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472DDC05-BB54-4ECF-89A0-E310E293B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8250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2283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1F962BB2-7EF9-406B-8BEC-9C01E3205C16}"/>
              </a:ext>
            </a:extLst>
          </p:cNvPr>
          <p:cNvSpPr txBox="1"/>
          <p:nvPr/>
        </p:nvSpPr>
        <p:spPr>
          <a:xfrm>
            <a:off x="529202" y="1829501"/>
            <a:ext cx="108407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spcAft>
                <a:spcPts val="400"/>
              </a:spcAft>
              <a:defRPr/>
            </a:pPr>
            <a:r>
              <a:rPr lang="en-US" sz="1400">
                <a:solidFill>
                  <a:prstClr val="black"/>
                </a:solidFill>
                <a:cs typeface="Arial" panose="020B0604020202020204" pitchFamily="34" charset="0"/>
              </a:rPr>
              <a:t>The 5 steps below are critical in establishing an appropriate Stakeholder engagement and communication strategy</a:t>
            </a:r>
          </a:p>
        </p:txBody>
      </p:sp>
      <p:sp>
        <p:nvSpPr>
          <p:cNvPr id="44" name="Slide Number Placeholder 3">
            <a:extLst>
              <a:ext uri="{FF2B5EF4-FFF2-40B4-BE49-F238E27FC236}">
                <a16:creationId xmlns:a16="http://schemas.microsoft.com/office/drawing/2014/main" id="{7337621B-5A08-4A7C-B571-4C2452223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6FA27D7-C4A0-46ED-8EA4-0AFD5C5933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4031548"/>
              </p:ext>
            </p:extLst>
          </p:nvPr>
        </p:nvGraphicFramePr>
        <p:xfrm>
          <a:off x="822000" y="2239061"/>
          <a:ext cx="10548000" cy="4373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B49F228-17A7-4CD4-89E9-99E47EED6A28}"/>
              </a:ext>
            </a:extLst>
          </p:cNvPr>
          <p:cNvSpPr txBox="1"/>
          <p:nvPr/>
        </p:nvSpPr>
        <p:spPr>
          <a:xfrm>
            <a:off x="468547" y="425525"/>
            <a:ext cx="101087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Stakeholder engagement and communication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6949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548680"/>
            <a:ext cx="10278353" cy="809131"/>
          </a:xfrm>
        </p:spPr>
        <p:txBody>
          <a:bodyPr anchor="t" anchorCtr="0">
            <a:noAutofit/>
          </a:bodyPr>
          <a:lstStyle/>
          <a:p>
            <a:pPr algn="l" defTabSz="91440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JM"/>
              <a:t>Engagement objectives</a:t>
            </a:r>
            <a:endParaRPr lang="en-JM" altLang="en-US" b="1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271342-2677-46ED-8A74-53CFAD0453AD}"/>
              </a:ext>
            </a:extLst>
          </p:cNvPr>
          <p:cNvSpPr txBox="1"/>
          <p:nvPr/>
        </p:nvSpPr>
        <p:spPr>
          <a:xfrm>
            <a:off x="505226" y="1479050"/>
            <a:ext cx="102783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JM" sz="1400"/>
              <a:t>Consistency and alignment of messages are essential to build trust and advocacy for project X</a:t>
            </a:r>
            <a:endParaRPr lang="en-GB" sz="140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21736F8-D064-4EFC-9CC2-A8370CDC70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4310791"/>
              </p:ext>
            </p:extLst>
          </p:nvPr>
        </p:nvGraphicFramePr>
        <p:xfrm>
          <a:off x="934949" y="1928614"/>
          <a:ext cx="9431676" cy="4677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40B99215-1954-4084-ADCB-156E9844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713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485" y="404664"/>
            <a:ext cx="10225136" cy="809131"/>
          </a:xfrm>
        </p:spPr>
        <p:txBody>
          <a:bodyPr anchor="t" anchorCtr="0">
            <a:noAutofit/>
          </a:bodyPr>
          <a:lstStyle/>
          <a:p>
            <a:pPr algn="l" defTabSz="91440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JM"/>
              <a:t>Stakeholder engagement and communication channels</a:t>
            </a:r>
            <a:endParaRPr lang="en-JM" altLang="en-US"/>
          </a:p>
        </p:txBody>
      </p:sp>
      <p:graphicFrame>
        <p:nvGraphicFramePr>
          <p:cNvPr id="102" name="Table 101">
            <a:extLst>
              <a:ext uri="{FF2B5EF4-FFF2-40B4-BE49-F238E27FC236}">
                <a16:creationId xmlns:a16="http://schemas.microsoft.com/office/drawing/2014/main" id="{E448D9AA-BF5F-4AE2-9D16-A53D4AA5AE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417016"/>
              </p:ext>
            </p:extLst>
          </p:nvPr>
        </p:nvGraphicFramePr>
        <p:xfrm>
          <a:off x="346411" y="1916832"/>
          <a:ext cx="11305254" cy="4229360"/>
        </p:xfrm>
        <a:graphic>
          <a:graphicData uri="http://schemas.openxmlformats.org/drawingml/2006/table">
            <a:tbl>
              <a:tblPr firstRow="1" bandRow="1"/>
              <a:tblGrid>
                <a:gridCol w="1406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73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13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70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3247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kern="1200" baseline="0">
                          <a:solidFill>
                            <a:schemeClr val="bg2"/>
                          </a:solidFill>
                          <a:latin typeface="+mn-lt"/>
                          <a:ea typeface="SimSun"/>
                          <a:cs typeface="Arial"/>
                          <a:sym typeface="Calibri Light" panose="020F0302020204030204" pitchFamily="34" charset="0"/>
                        </a:rPr>
                        <a:t>Existing stakeholder engagement and communication channels</a:t>
                      </a: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2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Channel Type</a:t>
                      </a: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Channel Name</a:t>
                      </a: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Content Owner </a:t>
                      </a:r>
                      <a:endParaRPr lang="en-US" sz="1100" b="1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How can we leverage</a:t>
                      </a:r>
                      <a:r>
                        <a:rPr lang="en-US" sz="1100" b="1" baseline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 this channel for project X?</a:t>
                      </a:r>
                      <a:endParaRPr lang="en-US" sz="1100" b="1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4569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Digital communication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E-Mail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Central communication team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 algn="l" rtl="0" eaLnBrk="1" latinLnBrk="0" hangingPunct="1"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To be the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most frequently 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and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widely used 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communication channel to effectively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disseminate formal memos / updates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 on all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project X’s key activities to all employees 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(i.e. Newsletter, Competitions, Change Readiness Assessment, Go-Live Email, Success Story, etc.) </a:t>
                      </a:r>
                      <a:endParaRPr lang="en-US" sz="1100" b="0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l" rtl="0" eaLnBrk="1" latinLnBrk="0" hangingPunct="1"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To be used as an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instantaneous platform 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to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provide updates 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that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requires immediate call to action 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(i.e. when employees are required to RSVP to project events: Townhalls, Awareness / Updates / Buy-In Roadshows) </a:t>
                      </a: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37857">
                <a:tc vMerge="1">
                  <a:txBody>
                    <a:bodyPr/>
                    <a:lstStyle/>
                    <a:p>
                      <a:endParaRPr lang="en-US" sz="1200">
                        <a:solidFill>
                          <a:srgbClr val="FF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00817" marR="100817" marT="50408" marB="50408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Workplace by Facebook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kern="120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Arial"/>
                        </a:rPr>
                        <a:t>Central communication team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This channel will be used to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instantaneously address any concerns or questions 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related to project AAA which will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facilitate two-way communication with all employees 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and thus:</a:t>
                      </a:r>
                    </a:p>
                    <a:p>
                      <a:pPr marL="628650" marR="0" lvl="2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Increase employee engagement</a:t>
                      </a:r>
                    </a:p>
                    <a:p>
                      <a:pPr marL="628650" marR="0" lvl="2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Enhance relationship building</a:t>
                      </a:r>
                    </a:p>
                    <a:p>
                      <a:pPr marL="628650" marR="0" lvl="2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Build a transparent culture 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Share project X contact details 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(i.e. xxx.com) to provide employees the opportunity to privately express their concerns, feedback or suggestions</a:t>
                      </a: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3513">
                <a:tc vMerge="1">
                  <a:txBody>
                    <a:bodyPr/>
                    <a:lstStyle/>
                    <a:p>
                      <a:endParaRPr lang="en-US" sz="1200">
                        <a:solidFill>
                          <a:srgbClr val="FF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00817" marR="100817" marT="50408" marB="50408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 baseline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 Intranet</a:t>
                      </a:r>
                      <a:endParaRPr lang="en-US" sz="1100" b="1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kern="120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Arial"/>
                        </a:rPr>
                        <a:t>Central communication team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100" b="0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To be used as a </a:t>
                      </a:r>
                      <a:r>
                        <a:rPr lang="en-GB" sz="1100" b="1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centralised</a:t>
                      </a:r>
                      <a:r>
                        <a:rPr lang="en-US" sz="1100" b="1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 Knowledge Management repository </a:t>
                      </a:r>
                      <a:r>
                        <a:rPr lang="en-US" sz="1100" b="0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to ensure all employees will </a:t>
                      </a:r>
                      <a:r>
                        <a:rPr lang="en-US" sz="1100" b="1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focus on all project X’s key initiatives </a:t>
                      </a:r>
                      <a:endParaRPr lang="en-US" sz="1100" b="1" kern="1200" baseline="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100" b="0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All </a:t>
                      </a:r>
                      <a:r>
                        <a:rPr lang="en-US" sz="1100" b="1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relevant documentation </a:t>
                      </a:r>
                      <a:r>
                        <a:rPr lang="en-US" sz="1100" b="0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(i.e. AAA guidelines, blueprint, policies) can be uploaded onto the Intranet / Portal/etc. which provides all employees the ability to </a:t>
                      </a:r>
                      <a:r>
                        <a:rPr lang="en-US" sz="1100" b="1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easily perform full-text search </a:t>
                      </a:r>
                      <a:r>
                        <a:rPr lang="en-US" sz="1100" b="0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for these readily available documents</a:t>
                      </a:r>
                    </a:p>
                    <a:p>
                      <a:pPr marL="171450" marR="0" lvl="0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100" b="0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This is an effective channel for users from each division to easily </a:t>
                      </a:r>
                      <a:r>
                        <a:rPr lang="en-US" sz="1100" b="1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create and update their necessary information / documents quickly and efficiently </a:t>
                      </a: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704E9B-3FC0-4DC8-86BE-307FE3447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0886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485" y="404664"/>
            <a:ext cx="10225136" cy="809131"/>
          </a:xfrm>
        </p:spPr>
        <p:txBody>
          <a:bodyPr anchor="t" anchorCtr="0">
            <a:noAutofit/>
          </a:bodyPr>
          <a:lstStyle/>
          <a:p>
            <a:pPr algn="l" defTabSz="91440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JM"/>
              <a:t>Stakeholder engagement and communication channels</a:t>
            </a:r>
            <a:endParaRPr lang="en-JM" altLang="en-US"/>
          </a:p>
        </p:txBody>
      </p:sp>
      <p:graphicFrame>
        <p:nvGraphicFramePr>
          <p:cNvPr id="102" name="Table 101">
            <a:extLst>
              <a:ext uri="{FF2B5EF4-FFF2-40B4-BE49-F238E27FC236}">
                <a16:creationId xmlns:a16="http://schemas.microsoft.com/office/drawing/2014/main" id="{E448D9AA-BF5F-4AE2-9D16-A53D4AA5AE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936065"/>
              </p:ext>
            </p:extLst>
          </p:nvPr>
        </p:nvGraphicFramePr>
        <p:xfrm>
          <a:off x="346411" y="1916832"/>
          <a:ext cx="11305254" cy="4439971"/>
        </p:xfrm>
        <a:graphic>
          <a:graphicData uri="http://schemas.openxmlformats.org/drawingml/2006/table">
            <a:tbl>
              <a:tblPr firstRow="1" bandRow="1"/>
              <a:tblGrid>
                <a:gridCol w="1406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73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13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70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3247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kern="1200" baseline="0">
                          <a:solidFill>
                            <a:schemeClr val="bg2"/>
                          </a:solidFill>
                          <a:latin typeface="+mn-lt"/>
                          <a:ea typeface="SimSun"/>
                          <a:cs typeface="Arial"/>
                          <a:sym typeface="Calibri Light" panose="020F0302020204030204" pitchFamily="34" charset="0"/>
                        </a:rPr>
                        <a:t>Existing Stakeholder engagement and communication channels</a:t>
                      </a: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2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Channel Type</a:t>
                      </a: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Channel Name</a:t>
                      </a: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Content Owner </a:t>
                      </a:r>
                      <a:endParaRPr lang="en-US" sz="1100" b="1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How can we leverage</a:t>
                      </a:r>
                      <a:r>
                        <a:rPr lang="en-US" sz="1100" b="1" baseline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 this channel for project AAA?</a:t>
                      </a:r>
                      <a:endParaRPr lang="en-US" sz="1100" b="1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456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Digital communication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Roadshows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YYY Change Management Team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100" b="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n-US" sz="1100" b="1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raise awareness, understanding and buy-in</a:t>
                      </a:r>
                    </a:p>
                    <a:p>
                      <a:pPr marL="171450" indent="-171450"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100" b="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Use this channel to have effective </a:t>
                      </a:r>
                      <a:r>
                        <a:rPr lang="en-US" sz="1100" b="1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direct engagements with the masses </a:t>
                      </a:r>
                      <a:r>
                        <a:rPr lang="en-US" sz="1100" b="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to:</a:t>
                      </a:r>
                    </a:p>
                    <a:p>
                      <a:pPr marL="628650" lvl="1" indent="-171450">
                        <a:buSzPct val="100000"/>
                        <a:buFont typeface="Calibri" panose="020F0502020204030204" pitchFamily="34" charset="0"/>
                        <a:buChar char="−"/>
                      </a:pPr>
                      <a:r>
                        <a:rPr lang="en-US" sz="1100" b="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Share timeline, project progress, key achievements, benefits, milestones (i.e. Go-Live dates) </a:t>
                      </a:r>
                    </a:p>
                    <a:p>
                      <a:pPr marL="628650" lvl="1" indent="-171450">
                        <a:buSzPct val="100000"/>
                        <a:buFont typeface="Calibri" panose="020F0502020204030204" pitchFamily="34" charset="0"/>
                        <a:buChar char="−"/>
                      </a:pPr>
                      <a:r>
                        <a:rPr lang="en-US" sz="1100" b="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Address any questions / concerns and obtain feedback / suggestions</a:t>
                      </a:r>
                    </a:p>
                    <a:p>
                      <a:pPr marL="628650" lvl="1" indent="-171450">
                        <a:buSzPct val="100000"/>
                        <a:buFont typeface="Calibri" panose="020F0502020204030204" pitchFamily="34" charset="0"/>
                        <a:buChar char="−"/>
                      </a:pPr>
                      <a:r>
                        <a:rPr lang="en-US" sz="1100" b="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Provide reassurance that there will be minimal disruptions to their day-to-day operations </a:t>
                      </a:r>
                    </a:p>
                    <a:p>
                      <a:pPr marL="628650" lvl="1" indent="-171450">
                        <a:buSzPct val="100000"/>
                        <a:buFont typeface="Calibri" panose="020F0502020204030204" pitchFamily="34" charset="0"/>
                        <a:buChar char="−"/>
                      </a:pPr>
                      <a:r>
                        <a:rPr lang="en-US" sz="1100" b="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Emphasize that the involvement of all employees is critical to make project X a success </a:t>
                      </a: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441">
                <a:tc vMerge="1">
                  <a:txBody>
                    <a:bodyPr/>
                    <a:lstStyle/>
                    <a:p>
                      <a:endParaRPr lang="en-US" sz="1200">
                        <a:solidFill>
                          <a:srgbClr val="FF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00817" marR="100817" marT="50408" marB="50408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Engagement Sessions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YYY Change Management Team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To be used as a platform for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X’s Change Management Team / Senior Management 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engage Senior Management/Change Agent Network on a 1:1 basis  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Calibri" panose="020F0502020204030204" pitchFamily="34" charset="0"/>
                        <a:buChar char="−"/>
                        <a:tabLst/>
                        <a:defRPr/>
                      </a:pP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Understand and manage their expectations / pain points 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Calibri" panose="020F0502020204030204" pitchFamily="34" charset="0"/>
                        <a:buChar char="−"/>
                        <a:tabLst/>
                        <a:defRPr/>
                      </a:pP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Address any of their questions / concerns and obtain their feedback / suggestions 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Calibri" panose="020F0502020204030204" pitchFamily="34" charset="0"/>
                        <a:buChar char="−"/>
                        <a:tabLst/>
                        <a:defRPr/>
                      </a:pP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Acknowledge that their leadership and involvement is critical throughout project X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Calibri" panose="020F0502020204030204" pitchFamily="34" charset="0"/>
                        <a:buChar char="−"/>
                        <a:tabLst/>
                        <a:defRPr/>
                      </a:pP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impactful talking points for them to use when communicating to the rest of their employees about project X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Effective communication channel to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conduct an informal pulse check 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n-US" sz="110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monitor the overall effectiveness / performance</a:t>
                      </a:r>
                      <a:r>
                        <a:rPr lang="en-US" sz="1100" b="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of project X thus far</a:t>
                      </a: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35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Events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Townhalls</a:t>
                      </a: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YYY</a:t>
                      </a:r>
                      <a:r>
                        <a:rPr lang="en-US" sz="11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Change Management Team</a:t>
                      </a:r>
                      <a:endParaRPr lang="en-US" sz="11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00765" marR="100765" marT="50382" marB="5038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100" b="0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Use this communication channel to </a:t>
                      </a:r>
                      <a:r>
                        <a:rPr lang="en-US" sz="1100" b="1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effectively engage the masses about project X </a:t>
                      </a:r>
                      <a:r>
                        <a:rPr lang="en-US" sz="1100" b="0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n-US" sz="1100" b="1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enhance their awareness and buy-in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100" b="0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To be used as a platform to share overall project progress, key achievements and upcoming milestones of project X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100" b="0" kern="1200" baseline="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Provides the opportunity to address questions / concerns and obtain feedback / suggestions publicly which builds a transparent culture and increases relationship building with all employees</a:t>
                      </a:r>
                    </a:p>
                  </a:txBody>
                  <a:tcPr marL="100765" marR="100765" marT="50382" marB="50382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704E9B-3FC0-4DC8-86BE-307FE3447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5765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C8005-3DF4-466B-80B4-B1CD4B819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1928E13-15AA-4964-9EE8-CD528B3D97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6045028"/>
              </p:ext>
            </p:extLst>
          </p:nvPr>
        </p:nvGraphicFramePr>
        <p:xfrm>
          <a:off x="402335" y="1545336"/>
          <a:ext cx="11180065" cy="4476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1225651E-4929-4914-8EAD-E9CA121AC880}"/>
              </a:ext>
            </a:extLst>
          </p:cNvPr>
          <p:cNvSpPr txBox="1">
            <a:spLocks/>
          </p:cNvSpPr>
          <p:nvPr/>
        </p:nvSpPr>
        <p:spPr>
          <a:xfrm>
            <a:off x="402335" y="431776"/>
            <a:ext cx="10153127" cy="80913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eaLnBrk="0" fontAlgn="base" hangingPunct="0">
              <a:spcAft>
                <a:spcPct val="0"/>
              </a:spcAft>
            </a:pPr>
            <a:r>
              <a:rPr lang="en-JM"/>
              <a:t>Key message - themes</a:t>
            </a:r>
            <a:endParaRPr lang="en-JM" altLang="en-US"/>
          </a:p>
        </p:txBody>
      </p:sp>
    </p:spTree>
    <p:extLst>
      <p:ext uri="{BB962C8B-B14F-4D97-AF65-F5344CB8AC3E}">
        <p14:creationId xmlns:p14="http://schemas.microsoft.com/office/powerpoint/2010/main" val="1902329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BD8154-AE68-4219-9D60-0CA34CE6975A}"/>
              </a:ext>
            </a:extLst>
          </p:cNvPr>
          <p:cNvSpPr txBox="1"/>
          <p:nvPr/>
        </p:nvSpPr>
        <p:spPr>
          <a:xfrm>
            <a:off x="433137" y="548680"/>
            <a:ext cx="9865096" cy="127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US" sz="4400">
                <a:solidFill>
                  <a:srgbClr val="7E38AB"/>
                </a:solidFill>
                <a:latin typeface="+mj-lt"/>
              </a:rPr>
              <a:t>Key messages for identified stakeholder groups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C9BC259-ACED-4F32-BE74-131D2C4D7269}"/>
              </a:ext>
            </a:extLst>
          </p:cNvPr>
          <p:cNvSpPr txBox="1"/>
          <p:nvPr/>
        </p:nvSpPr>
        <p:spPr>
          <a:xfrm>
            <a:off x="613070" y="1856522"/>
            <a:ext cx="3955649" cy="233035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Stakeholder Groups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EC0F1C-DABC-4B04-A844-6D0EA53327FC}"/>
              </a:ext>
            </a:extLst>
          </p:cNvPr>
          <p:cNvSpPr txBox="1"/>
          <p:nvPr/>
        </p:nvSpPr>
        <p:spPr>
          <a:xfrm>
            <a:off x="7205418" y="1856522"/>
            <a:ext cx="4513021" cy="233035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Key Messages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EE778D-E0DD-441B-A3DF-9DB8EDF96EBD}"/>
              </a:ext>
            </a:extLst>
          </p:cNvPr>
          <p:cNvSpPr txBox="1"/>
          <p:nvPr/>
        </p:nvSpPr>
        <p:spPr>
          <a:xfrm>
            <a:off x="4761720" y="1850557"/>
            <a:ext cx="2250694" cy="235624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Examples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0632646-FE15-4BB0-82F2-486284ED261A}"/>
              </a:ext>
            </a:extLst>
          </p:cNvPr>
          <p:cNvSpPr txBox="1"/>
          <p:nvPr/>
        </p:nvSpPr>
        <p:spPr>
          <a:xfrm>
            <a:off x="613070" y="2132856"/>
            <a:ext cx="3955649" cy="5674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Senior Management 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 (incl. project Steering Committee)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FE55382-668D-4A91-B461-55BFF4B046C1}"/>
              </a:ext>
            </a:extLst>
          </p:cNvPr>
          <p:cNvGrpSpPr/>
          <p:nvPr/>
        </p:nvGrpSpPr>
        <p:grpSpPr>
          <a:xfrm>
            <a:off x="372438" y="2140848"/>
            <a:ext cx="584073" cy="558011"/>
            <a:chOff x="1289144" y="1804793"/>
            <a:chExt cx="731520" cy="73152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1EF73B6-0220-428F-A92F-6BF40DE9727D}"/>
                </a:ext>
              </a:extLst>
            </p:cNvPr>
            <p:cNvSpPr/>
            <p:nvPr/>
          </p:nvSpPr>
          <p:spPr>
            <a:xfrm>
              <a:off x="1289144" y="1804793"/>
              <a:ext cx="731520" cy="73152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AE93E11E-EE70-40B6-8594-36F932BE8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80584" y="1896233"/>
              <a:ext cx="548640" cy="548640"/>
            </a:xfrm>
            <a:prstGeom prst="rect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0595636F-189E-4754-B7AD-07C3A4E6EC66}"/>
              </a:ext>
            </a:extLst>
          </p:cNvPr>
          <p:cNvSpPr txBox="1"/>
          <p:nvPr/>
        </p:nvSpPr>
        <p:spPr>
          <a:xfrm>
            <a:off x="4761720" y="2132856"/>
            <a:ext cx="2250694" cy="567561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>
              <a:defRPr/>
            </a:pPr>
            <a:r>
              <a:rPr lang="en-GB" altLang="en-US" sz="1000">
                <a:solidFill>
                  <a:prstClr val="black"/>
                </a:solidFill>
                <a:latin typeface="+mj-lt"/>
              </a:rPr>
              <a:t>Keep updated and informed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6ACD18F-9C57-43D9-9AC8-3AAEF79C8CC9}"/>
              </a:ext>
            </a:extLst>
          </p:cNvPr>
          <p:cNvSpPr txBox="1"/>
          <p:nvPr/>
        </p:nvSpPr>
        <p:spPr>
          <a:xfrm>
            <a:off x="613070" y="2769322"/>
            <a:ext cx="3955649" cy="5669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Change Sponsor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58DAC6D-74D7-4AB8-AB33-982AE3CC78DE}"/>
              </a:ext>
            </a:extLst>
          </p:cNvPr>
          <p:cNvSpPr txBox="1"/>
          <p:nvPr/>
        </p:nvSpPr>
        <p:spPr>
          <a:xfrm>
            <a:off x="4761720" y="2769322"/>
            <a:ext cx="2250694" cy="56692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>
              <a:defRPr/>
            </a:pPr>
            <a:r>
              <a:rPr lang="en-GB" altLang="en-US" sz="1000">
                <a:solidFill>
                  <a:prstClr val="black"/>
                </a:solidFill>
                <a:latin typeface="+mj-lt"/>
              </a:rPr>
              <a:t>Actively involve and engage where necessary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95921F8-6ED0-4DF0-8FF6-DD29D8F93721}"/>
              </a:ext>
            </a:extLst>
          </p:cNvPr>
          <p:cNvSpPr/>
          <p:nvPr/>
        </p:nvSpPr>
        <p:spPr>
          <a:xfrm>
            <a:off x="372438" y="2766864"/>
            <a:ext cx="584073" cy="565546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44" name="Picture 2" descr="Image result for change agent icon">
            <a:extLst>
              <a:ext uri="{FF2B5EF4-FFF2-40B4-BE49-F238E27FC236}">
                <a16:creationId xmlns:a16="http://schemas.microsoft.com/office/drawing/2014/main" id="{0EF07BC2-BB2D-4D89-A1B0-49C335429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18" y="2812884"/>
            <a:ext cx="501081" cy="50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325A471C-AF1C-44DD-89BF-046A9832776E}"/>
              </a:ext>
            </a:extLst>
          </p:cNvPr>
          <p:cNvSpPr txBox="1"/>
          <p:nvPr/>
        </p:nvSpPr>
        <p:spPr>
          <a:xfrm>
            <a:off x="613070" y="4041304"/>
            <a:ext cx="3955649" cy="5669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Business Champions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34BC68B-D818-4AFB-9F2B-D9691213620D}"/>
              </a:ext>
            </a:extLst>
          </p:cNvPr>
          <p:cNvSpPr txBox="1"/>
          <p:nvPr/>
        </p:nvSpPr>
        <p:spPr>
          <a:xfrm>
            <a:off x="4761720" y="4041304"/>
            <a:ext cx="2250694" cy="56692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>
              <a:defRPr/>
            </a:pPr>
            <a:r>
              <a:rPr lang="en-GB" altLang="en-US" sz="1000">
                <a:solidFill>
                  <a:prstClr val="black"/>
                </a:solidFill>
                <a:latin typeface="+mj-lt"/>
              </a:rPr>
              <a:t>Actively involve and engage where necessary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D529F5E-CFA3-455D-AFD1-DDDE1FED282F}"/>
              </a:ext>
            </a:extLst>
          </p:cNvPr>
          <p:cNvSpPr/>
          <p:nvPr/>
        </p:nvSpPr>
        <p:spPr>
          <a:xfrm>
            <a:off x="364756" y="4037391"/>
            <a:ext cx="552643" cy="566928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49" name="Picture 6" descr="Related image">
            <a:extLst>
              <a:ext uri="{FF2B5EF4-FFF2-40B4-BE49-F238E27FC236}">
                <a16:creationId xmlns:a16="http://schemas.microsoft.com/office/drawing/2014/main" id="{48FA0E85-64C1-4B46-A582-70C57386B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76" y="4180364"/>
            <a:ext cx="360040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AA363995-80E3-49FE-A4C1-EA99D2AEDF42}"/>
              </a:ext>
            </a:extLst>
          </p:cNvPr>
          <p:cNvSpPr txBox="1"/>
          <p:nvPr/>
        </p:nvSpPr>
        <p:spPr>
          <a:xfrm>
            <a:off x="613071" y="4677296"/>
            <a:ext cx="1696190" cy="120564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Change 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Agents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CB2779B-3FDB-4454-9FA1-137544F16CB3}"/>
              </a:ext>
            </a:extLst>
          </p:cNvPr>
          <p:cNvSpPr txBox="1"/>
          <p:nvPr/>
        </p:nvSpPr>
        <p:spPr>
          <a:xfrm>
            <a:off x="4761719" y="4677296"/>
            <a:ext cx="2244493" cy="56692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>
              <a:defRPr/>
            </a:pPr>
            <a:r>
              <a:rPr lang="en-GB" altLang="en-US" sz="1000">
                <a:solidFill>
                  <a:prstClr val="black"/>
                </a:solidFill>
                <a:latin typeface="+mj-lt"/>
              </a:rPr>
              <a:t>Actively involve and engage where necessary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984A31A-97C4-491B-8132-59AAC48E3A36}"/>
              </a:ext>
            </a:extLst>
          </p:cNvPr>
          <p:cNvSpPr txBox="1"/>
          <p:nvPr/>
        </p:nvSpPr>
        <p:spPr>
          <a:xfrm>
            <a:off x="2406947" y="4677296"/>
            <a:ext cx="2161771" cy="56692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Key Users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05D6BAF-5C79-4E0C-8D5E-52304EC67ACB}"/>
              </a:ext>
            </a:extLst>
          </p:cNvPr>
          <p:cNvSpPr txBox="1"/>
          <p:nvPr/>
        </p:nvSpPr>
        <p:spPr>
          <a:xfrm>
            <a:off x="2406947" y="5301208"/>
            <a:ext cx="2161771" cy="56692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Agents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3AD6E16-939D-49C7-9898-5E1B6CD7DAC4}"/>
              </a:ext>
            </a:extLst>
          </p:cNvPr>
          <p:cNvSpPr/>
          <p:nvPr/>
        </p:nvSpPr>
        <p:spPr>
          <a:xfrm>
            <a:off x="372437" y="4685463"/>
            <a:ext cx="552643" cy="558761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57" name="Picture 22" descr="Image result for change agent icon">
            <a:extLst>
              <a:ext uri="{FF2B5EF4-FFF2-40B4-BE49-F238E27FC236}">
                <a16:creationId xmlns:a16="http://schemas.microsoft.com/office/drawing/2014/main" id="{72E2F20B-95C8-43F4-996F-7173FFA85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78" y="4755396"/>
            <a:ext cx="507035" cy="45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68B36F16-EC42-4500-BB02-4857385C658E}"/>
              </a:ext>
            </a:extLst>
          </p:cNvPr>
          <p:cNvSpPr txBox="1"/>
          <p:nvPr/>
        </p:nvSpPr>
        <p:spPr>
          <a:xfrm>
            <a:off x="4761720" y="5301208"/>
            <a:ext cx="2250694" cy="56692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>
              <a:defRPr/>
            </a:pPr>
            <a:r>
              <a:rPr lang="en-GB" altLang="en-US" sz="1000">
                <a:solidFill>
                  <a:prstClr val="black"/>
                </a:solidFill>
                <a:latin typeface="+mj-lt"/>
              </a:rPr>
              <a:t>Actively involve and engage where necessary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8F703EE-463F-403C-A2C2-30BEB6CA02BE}"/>
              </a:ext>
            </a:extLst>
          </p:cNvPr>
          <p:cNvSpPr txBox="1"/>
          <p:nvPr/>
        </p:nvSpPr>
        <p:spPr>
          <a:xfrm>
            <a:off x="7205415" y="5958384"/>
            <a:ext cx="4513021" cy="480990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171450" indent="-171450" algn="l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sz="1000" b="0">
                <a:solidFill>
                  <a:prstClr val="black"/>
                </a:solidFill>
              </a:rPr>
              <a:t>Awareness of the implementation, high-level timeline, key milestones, project progress, roles and responsibilities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798698B-30E5-4B59-84FD-541CFF515C33}"/>
              </a:ext>
            </a:extLst>
          </p:cNvPr>
          <p:cNvSpPr txBox="1"/>
          <p:nvPr/>
        </p:nvSpPr>
        <p:spPr>
          <a:xfrm>
            <a:off x="613070" y="5949280"/>
            <a:ext cx="3955649" cy="48099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All Employees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CE5C2D2-262C-4695-90A4-90B09422573B}"/>
              </a:ext>
            </a:extLst>
          </p:cNvPr>
          <p:cNvSpPr txBox="1"/>
          <p:nvPr/>
        </p:nvSpPr>
        <p:spPr>
          <a:xfrm>
            <a:off x="4761720" y="5949280"/>
            <a:ext cx="2250694" cy="480990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>
              <a:defRPr/>
            </a:pPr>
            <a:r>
              <a:rPr lang="en-GB" altLang="en-US" sz="1000">
                <a:solidFill>
                  <a:prstClr val="black"/>
                </a:solidFill>
                <a:latin typeface="+mj-lt"/>
              </a:rPr>
              <a:t>Actively involve and engage where necessary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031D1C3-F453-4BAA-AE25-CC5C16297BFE}"/>
              </a:ext>
            </a:extLst>
          </p:cNvPr>
          <p:cNvSpPr/>
          <p:nvPr/>
        </p:nvSpPr>
        <p:spPr>
          <a:xfrm>
            <a:off x="392678" y="5960171"/>
            <a:ext cx="490824" cy="480990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63" name="Picture 24" descr="Image result for employees icon">
            <a:extLst>
              <a:ext uri="{FF2B5EF4-FFF2-40B4-BE49-F238E27FC236}">
                <a16:creationId xmlns:a16="http://schemas.microsoft.com/office/drawing/2014/main" id="{B7597CDF-7F44-4908-AADE-048D02105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92" y="6007558"/>
            <a:ext cx="383497" cy="383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F3E4C3D4-6B93-4DA5-9AA6-0D0047030052}"/>
              </a:ext>
            </a:extLst>
          </p:cNvPr>
          <p:cNvSpPr txBox="1"/>
          <p:nvPr/>
        </p:nvSpPr>
        <p:spPr>
          <a:xfrm>
            <a:off x="613070" y="3405313"/>
            <a:ext cx="3955649" cy="5669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5000"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Business Process Owners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AEE2E4B-F162-432D-9FA3-65DACC771938}"/>
              </a:ext>
            </a:extLst>
          </p:cNvPr>
          <p:cNvSpPr txBox="1"/>
          <p:nvPr/>
        </p:nvSpPr>
        <p:spPr>
          <a:xfrm>
            <a:off x="4761720" y="3405313"/>
            <a:ext cx="2250694" cy="56692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>
              <a:defRPr/>
            </a:pPr>
            <a:r>
              <a:rPr lang="en-GB" altLang="en-US" sz="1000">
                <a:solidFill>
                  <a:prstClr val="black"/>
                </a:solidFill>
                <a:latin typeface="+mj-lt"/>
              </a:rPr>
              <a:t>Actively involve and engage where necessary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819DFE5-22B8-4E12-B3F6-0EC3A37AF381}"/>
              </a:ext>
            </a:extLst>
          </p:cNvPr>
          <p:cNvSpPr/>
          <p:nvPr/>
        </p:nvSpPr>
        <p:spPr>
          <a:xfrm>
            <a:off x="372438" y="3413554"/>
            <a:ext cx="544962" cy="556229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68" name="Picture 2" descr="Image result for business process owner icon">
            <a:extLst>
              <a:ext uri="{FF2B5EF4-FFF2-40B4-BE49-F238E27FC236}">
                <a16:creationId xmlns:a16="http://schemas.microsoft.com/office/drawing/2014/main" id="{A8D5BF44-1B08-4574-94ED-9D7F3C45C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76" y="3490990"/>
            <a:ext cx="401356" cy="401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440FDEB2-B8D0-4843-84FA-4D3CB9B5A35A}"/>
              </a:ext>
            </a:extLst>
          </p:cNvPr>
          <p:cNvSpPr txBox="1"/>
          <p:nvPr/>
        </p:nvSpPr>
        <p:spPr>
          <a:xfrm>
            <a:off x="7205418" y="2145627"/>
            <a:ext cx="4513021" cy="567403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171450" indent="-171450" algn="l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sz="1000" b="0">
                <a:solidFill>
                  <a:prstClr val="black"/>
                </a:solidFill>
              </a:rPr>
              <a:t>Awareness of the Implementation, high-level timelines, key milestones, project progress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73D2568-ABE8-4A5A-912E-B5130CC0CBC5}"/>
              </a:ext>
            </a:extLst>
          </p:cNvPr>
          <p:cNvSpPr txBox="1"/>
          <p:nvPr/>
        </p:nvSpPr>
        <p:spPr>
          <a:xfrm>
            <a:off x="7205415" y="2793428"/>
            <a:ext cx="4513021" cy="56692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171450" indent="-171450" algn="l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000" b="0">
                <a:solidFill>
                  <a:prstClr val="black"/>
                </a:solidFill>
              </a:rPr>
              <a:t>Project timeline, stakeholder engagement and communication plan, change impact assessment, roles and responsibilities, tasks to perform, inputs required to push initiatives forward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5A9F679-D8A6-4376-8B68-9432A69E7CD6}"/>
              </a:ext>
            </a:extLst>
          </p:cNvPr>
          <p:cNvSpPr txBox="1"/>
          <p:nvPr/>
        </p:nvSpPr>
        <p:spPr>
          <a:xfrm>
            <a:off x="7205415" y="4086132"/>
            <a:ext cx="4513021" cy="56692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171450" indent="-171450" algn="l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sz="1000" b="0">
                <a:solidFill>
                  <a:prstClr val="black"/>
                </a:solidFill>
              </a:rPr>
              <a:t>Awareness of the Implementation, high-level timeline, key milestones, project progress, resourcing needs, inputs required </a:t>
            </a:r>
          </a:p>
          <a:p>
            <a:pPr marL="171450" indent="-171450" algn="l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sz="1000" b="0">
                <a:solidFill>
                  <a:prstClr val="black"/>
                </a:solidFill>
              </a:rPr>
              <a:t>Division Blueprint sign-off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96B811C-D79F-48B8-ACDB-1C65FDE89D44}"/>
              </a:ext>
            </a:extLst>
          </p:cNvPr>
          <p:cNvSpPr txBox="1"/>
          <p:nvPr/>
        </p:nvSpPr>
        <p:spPr>
          <a:xfrm>
            <a:off x="7207412" y="4704364"/>
            <a:ext cx="4511024" cy="601357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171450" indent="-171450" algn="l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000" b="0">
                <a:solidFill>
                  <a:prstClr val="black"/>
                </a:solidFill>
              </a:rPr>
              <a:t>Project timeline, stakeholder engagement and communication plan, roles and responsibilities, expectation, tasks to perform, inputs required, post implementation activities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B425D16-92DA-4108-A780-49353E4C6D7B}"/>
              </a:ext>
            </a:extLst>
          </p:cNvPr>
          <p:cNvSpPr txBox="1"/>
          <p:nvPr/>
        </p:nvSpPr>
        <p:spPr>
          <a:xfrm>
            <a:off x="7206043" y="5338034"/>
            <a:ext cx="4513021" cy="56692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171450" indent="-171450" algn="l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000" b="0">
                <a:solidFill>
                  <a:prstClr val="black"/>
                </a:solidFill>
              </a:rPr>
              <a:t>Project timeline, stakeholder engagement and communication plan, change impact assessment, roles and responsibilities, tasks to perform, inputs required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C2F9975-4C68-4C06-823A-53C135CA935E}"/>
              </a:ext>
            </a:extLst>
          </p:cNvPr>
          <p:cNvSpPr txBox="1"/>
          <p:nvPr/>
        </p:nvSpPr>
        <p:spPr>
          <a:xfrm>
            <a:off x="7205415" y="3424442"/>
            <a:ext cx="4513021" cy="56692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1373" tIns="0" rIns="71373" bIns="0" anchor="ctr"/>
          <a:lstStyle>
            <a:defPPr>
              <a:defRPr lang="en-US"/>
            </a:defPPr>
            <a:lvl1pPr algn="ctr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Pct val="105000"/>
              <a:buFontTx/>
              <a:buNone/>
              <a:defRPr sz="800" b="1" kern="0">
                <a:solidFill>
                  <a:srgbClr val="000000"/>
                </a:solidFill>
                <a:latin typeface="+mn-lt"/>
                <a:ea typeface="MS PGothic" pitchFamily="34" charset="-128"/>
                <a:cs typeface="Arial" charset="0"/>
              </a:defRPr>
            </a:lvl1pPr>
          </a:lstStyle>
          <a:p>
            <a:pPr marL="171450" indent="-171450" algn="l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sz="1000" b="0">
                <a:solidFill>
                  <a:prstClr val="black"/>
                </a:solidFill>
              </a:rPr>
              <a:t>Provide strong input into design of “blueprint”</a:t>
            </a:r>
          </a:p>
          <a:p>
            <a:pPr marL="171450" indent="-171450" algn="l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sz="1000" b="0">
                <a:solidFill>
                  <a:prstClr val="black"/>
                </a:solidFill>
              </a:rPr>
              <a:t>Documentations and advice required on system configuration and integrations</a:t>
            </a:r>
          </a:p>
          <a:p>
            <a:pPr marL="171450" indent="-171450" algn="l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sz="1000" b="0">
                <a:solidFill>
                  <a:prstClr val="black"/>
                </a:solidFill>
              </a:rPr>
              <a:t>Business user coordination for UAT testing and sign-offs</a:t>
            </a:r>
          </a:p>
        </p:txBody>
      </p:sp>
      <p:sp>
        <p:nvSpPr>
          <p:cNvPr id="75" name="Slide Number Placeholder 3">
            <a:extLst>
              <a:ext uri="{FF2B5EF4-FFF2-40B4-BE49-F238E27FC236}">
                <a16:creationId xmlns:a16="http://schemas.microsoft.com/office/drawing/2014/main" id="{E51F25BD-96AC-424D-A21A-D5DD37A0A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5159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824" y="427589"/>
            <a:ext cx="12313367" cy="809131"/>
          </a:xfrm>
        </p:spPr>
        <p:txBody>
          <a:bodyPr anchor="t" anchorCtr="0">
            <a:noAutofit/>
          </a:bodyPr>
          <a:lstStyle/>
          <a:p>
            <a:pPr algn="l" defTabSz="91440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JM"/>
              <a:t>Criteria for stakeholder engagement and communication strategy and plan</a:t>
            </a:r>
            <a:endParaRPr lang="en-JM" alt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A60AB02-8AE9-469E-8544-E5DD076621C6}"/>
              </a:ext>
            </a:extLst>
          </p:cNvPr>
          <p:cNvGrpSpPr/>
          <p:nvPr/>
        </p:nvGrpSpPr>
        <p:grpSpPr>
          <a:xfrm>
            <a:off x="560218" y="1941189"/>
            <a:ext cx="11071564" cy="4618077"/>
            <a:chOff x="569052" y="1700808"/>
            <a:chExt cx="11071564" cy="4618077"/>
          </a:xfrm>
        </p:grpSpPr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18447622-7376-42AE-928A-6677BCC02FB4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9300" y="5479217"/>
              <a:ext cx="10501313" cy="292560"/>
            </a:xfrm>
            <a:custGeom>
              <a:avLst/>
              <a:gdLst/>
              <a:ahLst/>
              <a:cxnLst>
                <a:cxn ang="0">
                  <a:pos x="3242" y="0"/>
                </a:cxn>
                <a:cxn ang="0">
                  <a:pos x="0" y="0"/>
                </a:cxn>
                <a:cxn ang="0">
                  <a:pos x="115" y="156"/>
                </a:cxn>
                <a:cxn ang="0">
                  <a:pos x="3242" y="156"/>
                </a:cxn>
                <a:cxn ang="0">
                  <a:pos x="3242" y="0"/>
                </a:cxn>
              </a:cxnLst>
              <a:rect l="0" t="0" r="r" b="b"/>
              <a:pathLst>
                <a:path w="3242" h="156">
                  <a:moveTo>
                    <a:pt x="32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8" y="33"/>
                    <a:pt x="101" y="89"/>
                    <a:pt x="115" y="156"/>
                  </a:cubicBezTo>
                  <a:cubicBezTo>
                    <a:pt x="3242" y="156"/>
                    <a:pt x="3242" y="156"/>
                    <a:pt x="3242" y="156"/>
                  </a:cubicBezTo>
                  <a:lnTo>
                    <a:pt x="3242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vert="horz" wrap="none" lIns="436608" tIns="0" rIns="79383" bIns="0" anchor="ctr" anchorCtr="0"/>
            <a:lstStyle/>
            <a:p>
              <a:pPr indent="-1751" algn="ctr" defTabSz="504063">
                <a:lnSpc>
                  <a:spcPct val="95000"/>
                </a:lnSpc>
                <a:spcAft>
                  <a:spcPts val="882"/>
                </a:spcAft>
                <a:buClr>
                  <a:srgbClr val="969696"/>
                </a:buClr>
                <a:defRPr/>
              </a:pPr>
              <a:r>
                <a:rPr lang="en-US" sz="1200" b="1" kern="0">
                  <a:solidFill>
                    <a:prstClr val="white"/>
                  </a:solidFill>
                  <a:cs typeface="Arial" panose="020B0604020202020204" pitchFamily="34" charset="0"/>
                </a:rPr>
                <a:t>Capabilities to reach a wider audience</a:t>
              </a:r>
            </a:p>
          </p:txBody>
        </p:sp>
        <p:sp>
          <p:nvSpPr>
            <p:cNvPr id="93" name="Freeform 14">
              <a:extLst>
                <a:ext uri="{FF2B5EF4-FFF2-40B4-BE49-F238E27FC236}">
                  <a16:creationId xmlns:a16="http://schemas.microsoft.com/office/drawing/2014/main" id="{CBF78E2F-91DC-47F0-8A26-1A4AB02BDC83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9300" y="5766376"/>
              <a:ext cx="10501314" cy="552509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21" y="51"/>
                </a:cxn>
                <a:cxn ang="0">
                  <a:pos x="0" y="259"/>
                </a:cxn>
                <a:cxn ang="0">
                  <a:pos x="3242" y="259"/>
                </a:cxn>
                <a:cxn ang="0">
                  <a:pos x="3242" y="0"/>
                </a:cxn>
                <a:cxn ang="0">
                  <a:pos x="115" y="0"/>
                </a:cxn>
              </a:cxnLst>
              <a:rect l="0" t="0" r="r" b="b"/>
              <a:pathLst>
                <a:path w="3242" h="259">
                  <a:moveTo>
                    <a:pt x="115" y="0"/>
                  </a:moveTo>
                  <a:cubicBezTo>
                    <a:pt x="119" y="17"/>
                    <a:pt x="121" y="34"/>
                    <a:pt x="121" y="51"/>
                  </a:cubicBezTo>
                  <a:cubicBezTo>
                    <a:pt x="121" y="141"/>
                    <a:pt x="72" y="218"/>
                    <a:pt x="0" y="259"/>
                  </a:cubicBezTo>
                  <a:cubicBezTo>
                    <a:pt x="3242" y="259"/>
                    <a:pt x="3242" y="259"/>
                    <a:pt x="3242" y="259"/>
                  </a:cubicBezTo>
                  <a:cubicBezTo>
                    <a:pt x="3242" y="0"/>
                    <a:pt x="3242" y="0"/>
                    <a:pt x="3242" y="0"/>
                  </a:cubicBezTo>
                  <a:lnTo>
                    <a:pt x="115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vert="horz" wrap="square" lIns="436608" tIns="39692" rIns="39692" bIns="0" anchor="t" anchorCtr="0"/>
            <a:lstStyle/>
            <a:p>
              <a:pPr marL="201276" indent="-201276" defTabSz="504063">
                <a:buClr>
                  <a:schemeClr val="accent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Project X will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impact all staff at all levels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to a certain degree but the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impact varies per stakeholder group</a:t>
              </a:r>
            </a:p>
            <a:p>
              <a:pPr marL="201276" indent="-201276" defTabSz="504063">
                <a:buClr>
                  <a:schemeClr val="accent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There will be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common messages needed to be shared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 by all the stakeholders including the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objectives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 and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impact of the project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and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tailored messages at division level </a:t>
              </a:r>
            </a:p>
            <a:p>
              <a:pPr marL="201276" indent="-201276" defTabSz="504063">
                <a:buClr>
                  <a:schemeClr val="accent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The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communication channels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must be capable in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reaching a wider audience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and the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public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, if required</a:t>
              </a:r>
            </a:p>
          </p:txBody>
        </p:sp>
        <p:sp>
          <p:nvSpPr>
            <p:cNvPr id="73" name="Freeform 14">
              <a:extLst>
                <a:ext uri="{FF2B5EF4-FFF2-40B4-BE49-F238E27FC236}">
                  <a16:creationId xmlns:a16="http://schemas.microsoft.com/office/drawing/2014/main" id="{42923E02-2F87-4AD2-8B49-923613010785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9302" y="1977761"/>
              <a:ext cx="10501314" cy="5224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21" y="51"/>
                </a:cxn>
                <a:cxn ang="0">
                  <a:pos x="0" y="259"/>
                </a:cxn>
                <a:cxn ang="0">
                  <a:pos x="3242" y="259"/>
                </a:cxn>
                <a:cxn ang="0">
                  <a:pos x="3242" y="0"/>
                </a:cxn>
                <a:cxn ang="0">
                  <a:pos x="115" y="0"/>
                </a:cxn>
              </a:cxnLst>
              <a:rect l="0" t="0" r="r" b="b"/>
              <a:pathLst>
                <a:path w="3242" h="259">
                  <a:moveTo>
                    <a:pt x="115" y="0"/>
                  </a:moveTo>
                  <a:cubicBezTo>
                    <a:pt x="119" y="17"/>
                    <a:pt x="121" y="34"/>
                    <a:pt x="121" y="51"/>
                  </a:cubicBezTo>
                  <a:cubicBezTo>
                    <a:pt x="121" y="141"/>
                    <a:pt x="72" y="218"/>
                    <a:pt x="0" y="259"/>
                  </a:cubicBezTo>
                  <a:cubicBezTo>
                    <a:pt x="3242" y="259"/>
                    <a:pt x="3242" y="259"/>
                    <a:pt x="3242" y="259"/>
                  </a:cubicBezTo>
                  <a:cubicBezTo>
                    <a:pt x="3242" y="0"/>
                    <a:pt x="3242" y="0"/>
                    <a:pt x="3242" y="0"/>
                  </a:cubicBezTo>
                  <a:lnTo>
                    <a:pt x="115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vert="horz" wrap="square" lIns="436608" tIns="39692" rIns="39692" bIns="0" anchor="t" anchorCtr="0"/>
            <a:lstStyle/>
            <a:p>
              <a:pPr marL="201276" indent="-201276" defTabSz="504063">
                <a:buClr>
                  <a:schemeClr val="accent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Communication channels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must be able to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disseminate messages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on a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timely basis </a:t>
              </a:r>
            </a:p>
            <a:p>
              <a:pPr marL="201276" indent="-201276" defTabSz="504063">
                <a:buClr>
                  <a:schemeClr val="accent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This will ensure that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decisions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 and actions to be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made by the stakeholders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are made within the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required timeframe</a:t>
              </a:r>
            </a:p>
          </p:txBody>
        </p:sp>
        <p:sp>
          <p:nvSpPr>
            <p:cNvPr id="38" name="Rad 15">
              <a:extLst>
                <a:ext uri="{FF2B5EF4-FFF2-40B4-BE49-F238E27FC236}">
                  <a16:creationId xmlns:a16="http://schemas.microsoft.com/office/drawing/2014/main" id="{36A660C2-CF3B-43E0-8B90-C9543BE01AF5}"/>
                </a:ext>
              </a:extLst>
            </p:cNvPr>
            <p:cNvSpPr/>
            <p:nvPr/>
          </p:nvSpPr>
          <p:spPr bwMode="gray">
            <a:xfrm>
              <a:off x="592244" y="1730512"/>
              <a:ext cx="823236" cy="793834"/>
            </a:xfrm>
            <a:prstGeom prst="donut">
              <a:avLst>
                <a:gd name="adj" fmla="val 784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rtlCol="0" anchor="ctr"/>
            <a:lstStyle/>
            <a:p>
              <a:pPr algn="ctr" defTabSz="504063">
                <a:defRPr/>
              </a:pPr>
              <a:endParaRPr lang="en-US" sz="1200" kern="0" noProof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2" name="Freeform 13">
              <a:extLst>
                <a:ext uri="{FF2B5EF4-FFF2-40B4-BE49-F238E27FC236}">
                  <a16:creationId xmlns:a16="http://schemas.microsoft.com/office/drawing/2014/main" id="{4C393B73-BF33-4991-AA29-6AABD9DFFE46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9302" y="1700808"/>
              <a:ext cx="10501313" cy="292560"/>
            </a:xfrm>
            <a:custGeom>
              <a:avLst/>
              <a:gdLst/>
              <a:ahLst/>
              <a:cxnLst>
                <a:cxn ang="0">
                  <a:pos x="3242" y="0"/>
                </a:cxn>
                <a:cxn ang="0">
                  <a:pos x="0" y="0"/>
                </a:cxn>
                <a:cxn ang="0">
                  <a:pos x="115" y="156"/>
                </a:cxn>
                <a:cxn ang="0">
                  <a:pos x="3242" y="156"/>
                </a:cxn>
                <a:cxn ang="0">
                  <a:pos x="3242" y="0"/>
                </a:cxn>
              </a:cxnLst>
              <a:rect l="0" t="0" r="r" b="b"/>
              <a:pathLst>
                <a:path w="3242" h="156">
                  <a:moveTo>
                    <a:pt x="32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8" y="33"/>
                    <a:pt x="101" y="89"/>
                    <a:pt x="115" y="156"/>
                  </a:cubicBezTo>
                  <a:cubicBezTo>
                    <a:pt x="3242" y="156"/>
                    <a:pt x="3242" y="156"/>
                    <a:pt x="3242" y="156"/>
                  </a:cubicBezTo>
                  <a:lnTo>
                    <a:pt x="3242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vert="horz" wrap="none" lIns="436608" tIns="0" rIns="79383" bIns="0" anchor="ctr" anchorCtr="0"/>
            <a:lstStyle/>
            <a:p>
              <a:pPr indent="-1751" algn="ctr" defTabSz="504063">
                <a:lnSpc>
                  <a:spcPct val="95000"/>
                </a:lnSpc>
                <a:spcAft>
                  <a:spcPts val="882"/>
                </a:spcAft>
                <a:buClr>
                  <a:srgbClr val="969696"/>
                </a:buClr>
                <a:defRPr/>
              </a:pPr>
              <a:r>
                <a:rPr lang="en-US" sz="1200" b="1" kern="0">
                  <a:solidFill>
                    <a:prstClr val="white"/>
                  </a:solidFill>
                  <a:cs typeface="Arial" panose="020B0604020202020204" pitchFamily="34" charset="0"/>
                </a:rPr>
                <a:t>Capabilities to disseminate messages in a timely manner</a:t>
              </a: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0E2C3B5-9A73-488F-B4D3-91FEC9FC3860}"/>
                </a:ext>
              </a:extLst>
            </p:cNvPr>
            <p:cNvSpPr/>
            <p:nvPr/>
          </p:nvSpPr>
          <p:spPr>
            <a:xfrm>
              <a:off x="638094" y="1716829"/>
              <a:ext cx="793833" cy="793833"/>
            </a:xfrm>
            <a:prstGeom prst="ellipse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00817" tIns="50408" rIns="100817" bIns="504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r>
                <a:rPr lang="en-US" sz="4000" b="1" kern="0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endParaRPr lang="en-US" sz="2800" b="1" ker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5" name="Rad 15">
              <a:extLst>
                <a:ext uri="{FF2B5EF4-FFF2-40B4-BE49-F238E27FC236}">
                  <a16:creationId xmlns:a16="http://schemas.microsoft.com/office/drawing/2014/main" id="{20C0CBB5-D669-427B-AF8B-53A27534B9D0}"/>
                </a:ext>
              </a:extLst>
            </p:cNvPr>
            <p:cNvSpPr/>
            <p:nvPr/>
          </p:nvSpPr>
          <p:spPr bwMode="gray">
            <a:xfrm>
              <a:off x="569052" y="2668295"/>
              <a:ext cx="823236" cy="793834"/>
            </a:xfrm>
            <a:prstGeom prst="donut">
              <a:avLst>
                <a:gd name="adj" fmla="val 784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rtlCol="0" anchor="ctr"/>
            <a:lstStyle/>
            <a:p>
              <a:pPr algn="ctr" defTabSz="504063">
                <a:defRPr/>
              </a:pPr>
              <a:endParaRPr lang="en-US" sz="1200" kern="0" noProof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id="{764D766B-FDE7-483D-BB77-BEBA3883EDFC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9303" y="2669873"/>
              <a:ext cx="10501313" cy="292560"/>
            </a:xfrm>
            <a:custGeom>
              <a:avLst/>
              <a:gdLst/>
              <a:ahLst/>
              <a:cxnLst>
                <a:cxn ang="0">
                  <a:pos x="3242" y="0"/>
                </a:cxn>
                <a:cxn ang="0">
                  <a:pos x="0" y="0"/>
                </a:cxn>
                <a:cxn ang="0">
                  <a:pos x="115" y="156"/>
                </a:cxn>
                <a:cxn ang="0">
                  <a:pos x="3242" y="156"/>
                </a:cxn>
                <a:cxn ang="0">
                  <a:pos x="3242" y="0"/>
                </a:cxn>
              </a:cxnLst>
              <a:rect l="0" t="0" r="r" b="b"/>
              <a:pathLst>
                <a:path w="3242" h="156">
                  <a:moveTo>
                    <a:pt x="32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8" y="33"/>
                    <a:pt x="101" y="89"/>
                    <a:pt x="115" y="156"/>
                  </a:cubicBezTo>
                  <a:cubicBezTo>
                    <a:pt x="3242" y="156"/>
                    <a:pt x="3242" y="156"/>
                    <a:pt x="3242" y="156"/>
                  </a:cubicBezTo>
                  <a:lnTo>
                    <a:pt x="3242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vert="horz" wrap="none" lIns="436608" tIns="0" rIns="79383" bIns="0" anchor="ctr" anchorCtr="0"/>
            <a:lstStyle/>
            <a:p>
              <a:pPr indent="-1751" algn="ctr" defTabSz="504063">
                <a:lnSpc>
                  <a:spcPct val="95000"/>
                </a:lnSpc>
                <a:spcAft>
                  <a:spcPts val="882"/>
                </a:spcAft>
                <a:buClr>
                  <a:srgbClr val="969696"/>
                </a:buClr>
                <a:defRPr/>
              </a:pPr>
              <a:r>
                <a:rPr lang="en-US" sz="1200" b="1" kern="0">
                  <a:solidFill>
                    <a:prstClr val="white"/>
                  </a:solidFill>
                  <a:cs typeface="Arial" panose="020B0604020202020204" pitchFamily="34" charset="0"/>
                </a:rPr>
                <a:t>The nature of the messages to be communicated</a:t>
              </a:r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id="{2B9992A4-DD36-417B-9F71-20D2EB5BB83E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9303" y="2957032"/>
              <a:ext cx="10501313" cy="48515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21" y="51"/>
                </a:cxn>
                <a:cxn ang="0">
                  <a:pos x="0" y="259"/>
                </a:cxn>
                <a:cxn ang="0">
                  <a:pos x="3242" y="259"/>
                </a:cxn>
                <a:cxn ang="0">
                  <a:pos x="3242" y="0"/>
                </a:cxn>
                <a:cxn ang="0">
                  <a:pos x="115" y="0"/>
                </a:cxn>
              </a:cxnLst>
              <a:rect l="0" t="0" r="r" b="b"/>
              <a:pathLst>
                <a:path w="3242" h="259">
                  <a:moveTo>
                    <a:pt x="115" y="0"/>
                  </a:moveTo>
                  <a:cubicBezTo>
                    <a:pt x="119" y="17"/>
                    <a:pt x="121" y="34"/>
                    <a:pt x="121" y="51"/>
                  </a:cubicBezTo>
                  <a:cubicBezTo>
                    <a:pt x="121" y="141"/>
                    <a:pt x="72" y="218"/>
                    <a:pt x="0" y="259"/>
                  </a:cubicBezTo>
                  <a:cubicBezTo>
                    <a:pt x="3242" y="259"/>
                    <a:pt x="3242" y="259"/>
                    <a:pt x="3242" y="259"/>
                  </a:cubicBezTo>
                  <a:cubicBezTo>
                    <a:pt x="3242" y="0"/>
                    <a:pt x="3242" y="0"/>
                    <a:pt x="3242" y="0"/>
                  </a:cubicBezTo>
                  <a:lnTo>
                    <a:pt x="115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vert="horz" wrap="square" lIns="436608" tIns="39692" rIns="39692" bIns="0" anchor="t" anchorCtr="0"/>
            <a:lstStyle/>
            <a:p>
              <a:pPr marL="201276" indent="-201276" defTabSz="504063">
                <a:buClr>
                  <a:schemeClr val="accent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Communication messages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can be used for various reasons including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to educate, to facilitate buy-in and to seek decision from the various stakeholders</a:t>
              </a:r>
            </a:p>
            <a:p>
              <a:pPr marL="201276" indent="-201276" defTabSz="504063">
                <a:buClr>
                  <a:schemeClr val="accent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The channels to be utilised in Projext X must be able to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facilitate the communication of the various messages</a:t>
              </a: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964F62B3-887D-4946-89F4-44E2A64628B6}"/>
                </a:ext>
              </a:extLst>
            </p:cNvPr>
            <p:cNvSpPr/>
            <p:nvPr/>
          </p:nvSpPr>
          <p:spPr>
            <a:xfrm>
              <a:off x="638092" y="2653292"/>
              <a:ext cx="747983" cy="793833"/>
            </a:xfrm>
            <a:prstGeom prst="ellipse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00817" tIns="50408" rIns="100817" bIns="504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r>
                <a:rPr lang="en-US" sz="4000" b="1" kern="0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  <a:endParaRPr lang="en-US" sz="2800" b="1" ker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0" name="Rad 15">
              <a:extLst>
                <a:ext uri="{FF2B5EF4-FFF2-40B4-BE49-F238E27FC236}">
                  <a16:creationId xmlns:a16="http://schemas.microsoft.com/office/drawing/2014/main" id="{04A84410-3AD0-47AA-9140-8587D8B160DE}"/>
                </a:ext>
              </a:extLst>
            </p:cNvPr>
            <p:cNvSpPr/>
            <p:nvPr/>
          </p:nvSpPr>
          <p:spPr bwMode="gray">
            <a:xfrm>
              <a:off x="592244" y="3663108"/>
              <a:ext cx="823236" cy="793834"/>
            </a:xfrm>
            <a:prstGeom prst="donut">
              <a:avLst>
                <a:gd name="adj" fmla="val 784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rtlCol="0" anchor="ctr"/>
            <a:lstStyle/>
            <a:p>
              <a:pPr algn="ctr" defTabSz="504063">
                <a:defRPr/>
              </a:pPr>
              <a:endParaRPr lang="en-US" sz="1200" kern="0" noProof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2" name="Freeform 13">
              <a:extLst>
                <a:ext uri="{FF2B5EF4-FFF2-40B4-BE49-F238E27FC236}">
                  <a16:creationId xmlns:a16="http://schemas.microsoft.com/office/drawing/2014/main" id="{1643D17E-8F68-4D48-B791-061CA263E227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9301" y="3645616"/>
              <a:ext cx="10501313" cy="292560"/>
            </a:xfrm>
            <a:custGeom>
              <a:avLst/>
              <a:gdLst/>
              <a:ahLst/>
              <a:cxnLst>
                <a:cxn ang="0">
                  <a:pos x="3242" y="0"/>
                </a:cxn>
                <a:cxn ang="0">
                  <a:pos x="0" y="0"/>
                </a:cxn>
                <a:cxn ang="0">
                  <a:pos x="115" y="156"/>
                </a:cxn>
                <a:cxn ang="0">
                  <a:pos x="3242" y="156"/>
                </a:cxn>
                <a:cxn ang="0">
                  <a:pos x="3242" y="0"/>
                </a:cxn>
              </a:cxnLst>
              <a:rect l="0" t="0" r="r" b="b"/>
              <a:pathLst>
                <a:path w="3242" h="156">
                  <a:moveTo>
                    <a:pt x="32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8" y="33"/>
                    <a:pt x="101" y="89"/>
                    <a:pt x="115" y="156"/>
                  </a:cubicBezTo>
                  <a:cubicBezTo>
                    <a:pt x="3242" y="156"/>
                    <a:pt x="3242" y="156"/>
                    <a:pt x="3242" y="156"/>
                  </a:cubicBezTo>
                  <a:lnTo>
                    <a:pt x="3242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vert="horz" wrap="none" lIns="436608" tIns="0" rIns="79383" bIns="0" anchor="ctr" anchorCtr="0"/>
            <a:lstStyle/>
            <a:p>
              <a:pPr indent="-1751" algn="ctr" defTabSz="504063">
                <a:lnSpc>
                  <a:spcPct val="95000"/>
                </a:lnSpc>
                <a:spcAft>
                  <a:spcPts val="882"/>
                </a:spcAft>
                <a:buClr>
                  <a:srgbClr val="969696"/>
                </a:buClr>
                <a:defRPr/>
              </a:pPr>
              <a:r>
                <a:rPr lang="en-US" sz="1200" b="1" kern="0">
                  <a:solidFill>
                    <a:prstClr val="white"/>
                  </a:solidFill>
                  <a:cs typeface="Arial" panose="020B0604020202020204" pitchFamily="34" charset="0"/>
                </a:rPr>
                <a:t>Capabilities to meet the communication needs of the targeted stakeholders</a:t>
              </a:r>
            </a:p>
          </p:txBody>
        </p:sp>
        <p:sp>
          <p:nvSpPr>
            <p:cNvPr id="83" name="Freeform 14">
              <a:extLst>
                <a:ext uri="{FF2B5EF4-FFF2-40B4-BE49-F238E27FC236}">
                  <a16:creationId xmlns:a16="http://schemas.microsoft.com/office/drawing/2014/main" id="{A234061E-928A-4853-BB0A-7D8E1AC0FE77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9302" y="4004264"/>
              <a:ext cx="10501314" cy="4455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21" y="51"/>
                </a:cxn>
                <a:cxn ang="0">
                  <a:pos x="0" y="259"/>
                </a:cxn>
                <a:cxn ang="0">
                  <a:pos x="3242" y="259"/>
                </a:cxn>
                <a:cxn ang="0">
                  <a:pos x="3242" y="0"/>
                </a:cxn>
                <a:cxn ang="0">
                  <a:pos x="115" y="0"/>
                </a:cxn>
              </a:cxnLst>
              <a:rect l="0" t="0" r="r" b="b"/>
              <a:pathLst>
                <a:path w="3242" h="259">
                  <a:moveTo>
                    <a:pt x="115" y="0"/>
                  </a:moveTo>
                  <a:cubicBezTo>
                    <a:pt x="119" y="17"/>
                    <a:pt x="121" y="34"/>
                    <a:pt x="121" y="51"/>
                  </a:cubicBezTo>
                  <a:cubicBezTo>
                    <a:pt x="121" y="141"/>
                    <a:pt x="72" y="218"/>
                    <a:pt x="0" y="259"/>
                  </a:cubicBezTo>
                  <a:cubicBezTo>
                    <a:pt x="3242" y="259"/>
                    <a:pt x="3242" y="259"/>
                    <a:pt x="3242" y="259"/>
                  </a:cubicBezTo>
                  <a:cubicBezTo>
                    <a:pt x="3242" y="0"/>
                    <a:pt x="3242" y="0"/>
                    <a:pt x="3242" y="0"/>
                  </a:cubicBezTo>
                  <a:lnTo>
                    <a:pt x="115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vert="horz" wrap="square" lIns="436608" tIns="39692" rIns="39692" bIns="0" anchor="t" anchorCtr="0"/>
            <a:lstStyle/>
            <a:p>
              <a:pPr marL="201276" indent="-201276" defTabSz="504063">
                <a:buClr>
                  <a:schemeClr val="accent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The communication channels must be able to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take into account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the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different needs of the various stakeholders including their level of influence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and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impact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on the project and their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hierarchy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in the organisation</a:t>
              </a: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1C749763-1A80-4AAB-BBB0-68923042A7F7}"/>
                </a:ext>
              </a:extLst>
            </p:cNvPr>
            <p:cNvSpPr/>
            <p:nvPr/>
          </p:nvSpPr>
          <p:spPr>
            <a:xfrm>
              <a:off x="680633" y="3675777"/>
              <a:ext cx="739493" cy="793833"/>
            </a:xfrm>
            <a:prstGeom prst="ellipse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00817" tIns="50408" rIns="100817" bIns="504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r>
                <a:rPr lang="en-US" sz="4000" b="1" kern="0">
                  <a:solidFill>
                    <a:srgbClr val="000000"/>
                  </a:solidFill>
                  <a:cs typeface="Arial" panose="020B0604020202020204" pitchFamily="34" charset="0"/>
                </a:rPr>
                <a:t>3</a:t>
              </a:r>
              <a:endParaRPr lang="en-US" sz="2800" b="1" ker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5" name="Rad 15">
              <a:extLst>
                <a:ext uri="{FF2B5EF4-FFF2-40B4-BE49-F238E27FC236}">
                  <a16:creationId xmlns:a16="http://schemas.microsoft.com/office/drawing/2014/main" id="{9508C0D0-2E64-410F-A3DC-D4867B752417}"/>
                </a:ext>
              </a:extLst>
            </p:cNvPr>
            <p:cNvSpPr/>
            <p:nvPr/>
          </p:nvSpPr>
          <p:spPr bwMode="gray">
            <a:xfrm>
              <a:off x="592244" y="4584514"/>
              <a:ext cx="823236" cy="793834"/>
            </a:xfrm>
            <a:prstGeom prst="donut">
              <a:avLst>
                <a:gd name="adj" fmla="val 784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rtlCol="0" anchor="ctr"/>
            <a:lstStyle/>
            <a:p>
              <a:pPr algn="ctr" defTabSz="504063">
                <a:defRPr/>
              </a:pPr>
              <a:endParaRPr lang="en-US" sz="1200" kern="0" noProof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7" name="Freeform 13">
              <a:extLst>
                <a:ext uri="{FF2B5EF4-FFF2-40B4-BE49-F238E27FC236}">
                  <a16:creationId xmlns:a16="http://schemas.microsoft.com/office/drawing/2014/main" id="{DDA4E669-7514-45C7-982E-267D2FEF4C37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9300" y="4548134"/>
              <a:ext cx="10501314" cy="292560"/>
            </a:xfrm>
            <a:custGeom>
              <a:avLst/>
              <a:gdLst/>
              <a:ahLst/>
              <a:cxnLst>
                <a:cxn ang="0">
                  <a:pos x="3242" y="0"/>
                </a:cxn>
                <a:cxn ang="0">
                  <a:pos x="0" y="0"/>
                </a:cxn>
                <a:cxn ang="0">
                  <a:pos x="115" y="156"/>
                </a:cxn>
                <a:cxn ang="0">
                  <a:pos x="3242" y="156"/>
                </a:cxn>
                <a:cxn ang="0">
                  <a:pos x="3242" y="0"/>
                </a:cxn>
              </a:cxnLst>
              <a:rect l="0" t="0" r="r" b="b"/>
              <a:pathLst>
                <a:path w="3242" h="156">
                  <a:moveTo>
                    <a:pt x="32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8" y="33"/>
                    <a:pt x="101" y="89"/>
                    <a:pt x="115" y="156"/>
                  </a:cubicBezTo>
                  <a:cubicBezTo>
                    <a:pt x="3242" y="156"/>
                    <a:pt x="3242" y="156"/>
                    <a:pt x="3242" y="156"/>
                  </a:cubicBezTo>
                  <a:lnTo>
                    <a:pt x="3242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vert="horz" wrap="none" lIns="436608" tIns="0" rIns="79383" bIns="0" anchor="ctr" anchorCtr="0"/>
            <a:lstStyle/>
            <a:p>
              <a:pPr indent="-1751" algn="ctr" defTabSz="504063">
                <a:lnSpc>
                  <a:spcPct val="95000"/>
                </a:lnSpc>
                <a:spcAft>
                  <a:spcPts val="882"/>
                </a:spcAft>
                <a:buClr>
                  <a:srgbClr val="969696"/>
                </a:buClr>
                <a:defRPr/>
              </a:pPr>
              <a:r>
                <a:rPr lang="en-US" sz="1200" b="1" kern="0">
                  <a:solidFill>
                    <a:prstClr val="white"/>
                  </a:solidFill>
                  <a:cs typeface="Arial" panose="020B0604020202020204" pitchFamily="34" charset="0"/>
                </a:rPr>
                <a:t>Cost-effectiveness of using the channels</a:t>
              </a:r>
            </a:p>
          </p:txBody>
        </p:sp>
        <p:sp>
          <p:nvSpPr>
            <p:cNvPr id="88" name="Freeform 14">
              <a:extLst>
                <a:ext uri="{FF2B5EF4-FFF2-40B4-BE49-F238E27FC236}">
                  <a16:creationId xmlns:a16="http://schemas.microsoft.com/office/drawing/2014/main" id="{43B59A58-E866-4A72-B63F-F93511972658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9300" y="4835293"/>
              <a:ext cx="10501314" cy="543054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21" y="51"/>
                </a:cxn>
                <a:cxn ang="0">
                  <a:pos x="0" y="259"/>
                </a:cxn>
                <a:cxn ang="0">
                  <a:pos x="3242" y="259"/>
                </a:cxn>
                <a:cxn ang="0">
                  <a:pos x="3242" y="0"/>
                </a:cxn>
                <a:cxn ang="0">
                  <a:pos x="115" y="0"/>
                </a:cxn>
              </a:cxnLst>
              <a:rect l="0" t="0" r="r" b="b"/>
              <a:pathLst>
                <a:path w="3242" h="259">
                  <a:moveTo>
                    <a:pt x="115" y="0"/>
                  </a:moveTo>
                  <a:cubicBezTo>
                    <a:pt x="119" y="17"/>
                    <a:pt x="121" y="34"/>
                    <a:pt x="121" y="51"/>
                  </a:cubicBezTo>
                  <a:cubicBezTo>
                    <a:pt x="121" y="141"/>
                    <a:pt x="72" y="218"/>
                    <a:pt x="0" y="259"/>
                  </a:cubicBezTo>
                  <a:cubicBezTo>
                    <a:pt x="3242" y="259"/>
                    <a:pt x="3242" y="259"/>
                    <a:pt x="3242" y="259"/>
                  </a:cubicBezTo>
                  <a:cubicBezTo>
                    <a:pt x="3242" y="0"/>
                    <a:pt x="3242" y="0"/>
                    <a:pt x="3242" y="0"/>
                  </a:cubicBezTo>
                  <a:lnTo>
                    <a:pt x="115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vert="horz" wrap="square" lIns="436608" tIns="39692" rIns="39692" bIns="0" anchor="t" anchorCtr="0"/>
            <a:lstStyle/>
            <a:p>
              <a:pPr marL="201276" indent="-201276" defTabSz="504063">
                <a:buClr>
                  <a:schemeClr val="accent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The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communication channels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must also be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cost-effective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 in order to avoid wastage</a:t>
              </a:r>
            </a:p>
            <a:p>
              <a:pPr marL="201276" indent="-201276" defTabSz="504063">
                <a:buClr>
                  <a:schemeClr val="accent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Cost-effectiveness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 will include the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cost of establishing the channels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,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cost of accessibility </a:t>
              </a:r>
              <a:r>
                <a:rPr lang="en-US" sz="1100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to the channels and the cost of </a:t>
              </a:r>
              <a:r>
                <a:rPr lang="en-US" sz="1100" b="1" kern="0" noProof="1">
                  <a:solidFill>
                    <a:prstClr val="black"/>
                  </a:solidFill>
                  <a:cs typeface="Arial" panose="020B0604020202020204" pitchFamily="34" charset="0"/>
                </a:rPr>
                <a:t>maintaining the channels</a:t>
              </a: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98D98454-906E-49A5-BE40-C90A49586429}"/>
                </a:ext>
              </a:extLst>
            </p:cNvPr>
            <p:cNvSpPr/>
            <p:nvPr/>
          </p:nvSpPr>
          <p:spPr>
            <a:xfrm>
              <a:off x="584933" y="4571163"/>
              <a:ext cx="793833" cy="793833"/>
            </a:xfrm>
            <a:prstGeom prst="ellipse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00817" tIns="50408" rIns="100817" bIns="504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r>
                <a:rPr lang="en-US" sz="4000" b="1" kern="0">
                  <a:solidFill>
                    <a:srgbClr val="000000"/>
                  </a:solidFill>
                  <a:cs typeface="Arial" panose="020B0604020202020204" pitchFamily="34" charset="0"/>
                </a:rPr>
                <a:t>4</a:t>
              </a:r>
              <a:endParaRPr lang="en-US" sz="2800" b="1" ker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0" name="Rad 15">
              <a:extLst>
                <a:ext uri="{FF2B5EF4-FFF2-40B4-BE49-F238E27FC236}">
                  <a16:creationId xmlns:a16="http://schemas.microsoft.com/office/drawing/2014/main" id="{2DD8FC48-FBC3-4570-9F14-59F46F76CEB1}"/>
                </a:ext>
              </a:extLst>
            </p:cNvPr>
            <p:cNvSpPr/>
            <p:nvPr/>
          </p:nvSpPr>
          <p:spPr bwMode="gray">
            <a:xfrm>
              <a:off x="592244" y="5502134"/>
              <a:ext cx="823236" cy="793834"/>
            </a:xfrm>
            <a:prstGeom prst="donut">
              <a:avLst>
                <a:gd name="adj" fmla="val 784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  <a:headEnd/>
              <a:tailEnd/>
            </a:ln>
            <a:effectLst/>
          </p:spPr>
          <p:txBody>
            <a:bodyPr rtlCol="0" anchor="ctr"/>
            <a:lstStyle/>
            <a:p>
              <a:pPr algn="ctr" defTabSz="504063">
                <a:defRPr/>
              </a:pPr>
              <a:endParaRPr lang="en-US" sz="1200" kern="0" noProof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14544585-1EA4-4C33-AB87-81CE8BAA8D1D}"/>
                </a:ext>
              </a:extLst>
            </p:cNvPr>
            <p:cNvSpPr/>
            <p:nvPr/>
          </p:nvSpPr>
          <p:spPr>
            <a:xfrm>
              <a:off x="591497" y="5515486"/>
              <a:ext cx="793833" cy="793834"/>
            </a:xfrm>
            <a:prstGeom prst="ellipse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00817" tIns="50408" rIns="100817" bIns="504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r>
                <a:rPr lang="en-US" sz="4000" b="1" kern="0">
                  <a:solidFill>
                    <a:srgbClr val="000000"/>
                  </a:solidFill>
                  <a:cs typeface="Arial" panose="020B0604020202020204" pitchFamily="34" charset="0"/>
                </a:rPr>
                <a:t>5</a:t>
              </a:r>
              <a:endParaRPr lang="en-US" sz="2800" b="1" kern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3D0285B3-65DB-43FF-A304-B4630A77F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26479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9679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>
                <a:solidFill>
                  <a:srgbClr val="792989"/>
                </a:solidFill>
              </a:rPr>
              <a:t>Part 3</a:t>
            </a:r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E446B032-11BD-4093-9034-D703DD7A7F17}"/>
              </a:ext>
            </a:extLst>
          </p:cNvPr>
          <p:cNvSpPr txBox="1">
            <a:spLocks/>
          </p:cNvSpPr>
          <p:nvPr/>
        </p:nvSpPr>
        <p:spPr>
          <a:xfrm>
            <a:off x="6477000" y="457200"/>
            <a:ext cx="5105400" cy="6172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Detailed stakeholder </a:t>
            </a:r>
            <a:r>
              <a:rPr lang="en-JM">
                <a:solidFill>
                  <a:prstClr val="white"/>
                </a:solidFill>
                <a:latin typeface="Calibri"/>
              </a:rPr>
              <a:t>e</a:t>
            </a:r>
            <a:r>
              <a:rPr kumimoji="0" lang="en-JM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ngagement and communication </a:t>
            </a:r>
            <a:r>
              <a:rPr lang="en-JM">
                <a:solidFill>
                  <a:prstClr val="white"/>
                </a:solidFill>
                <a:latin typeface="Calibri"/>
              </a:rPr>
              <a:t>p</a:t>
            </a:r>
            <a:r>
              <a:rPr kumimoji="0" lang="en-JM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lan</a:t>
            </a:r>
          </a:p>
        </p:txBody>
      </p:sp>
    </p:spTree>
    <p:extLst>
      <p:ext uri="{BB962C8B-B14F-4D97-AF65-F5344CB8AC3E}">
        <p14:creationId xmlns:p14="http://schemas.microsoft.com/office/powerpoint/2010/main" val="1648671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272" y="276100"/>
            <a:ext cx="8575227" cy="809131"/>
          </a:xfrm>
        </p:spPr>
        <p:txBody>
          <a:bodyPr anchor="t" anchorCtr="0">
            <a:noAutofit/>
          </a:bodyPr>
          <a:lstStyle/>
          <a:p>
            <a:pPr algn="l" eaLnBrk="0" fontAlgn="base" hangingPunct="0">
              <a:spcAft>
                <a:spcPct val="0"/>
              </a:spcAft>
            </a:pPr>
            <a:r>
              <a:rPr lang="en-JM" altLang="en-US"/>
              <a:t>Example: Communication calendar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E4B31BB-3C10-47E8-B3E1-85FCC50608BA}"/>
              </a:ext>
            </a:extLst>
          </p:cNvPr>
          <p:cNvSpPr/>
          <p:nvPr/>
        </p:nvSpPr>
        <p:spPr>
          <a:xfrm>
            <a:off x="424776" y="3606441"/>
            <a:ext cx="10987747" cy="227518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1600" kern="0">
              <a:solidFill>
                <a:prstClr val="white"/>
              </a:solidFill>
            </a:endParaRPr>
          </a:p>
        </p:txBody>
      </p:sp>
      <p:pic>
        <p:nvPicPr>
          <p:cNvPr id="36" name="Picture 77" descr="earth.png">
            <a:extLst>
              <a:ext uri="{FF2B5EF4-FFF2-40B4-BE49-F238E27FC236}">
                <a16:creationId xmlns:a16="http://schemas.microsoft.com/office/drawing/2014/main" id="{5A846EBC-1A62-42E6-BE65-296BB4719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6719">
            <a:off x="763720" y="3888958"/>
            <a:ext cx="187368" cy="18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27E681A0-3653-4EB8-B5E3-C56D391E0798}"/>
              </a:ext>
            </a:extLst>
          </p:cNvPr>
          <p:cNvSpPr txBox="1"/>
          <p:nvPr/>
        </p:nvSpPr>
        <p:spPr>
          <a:xfrm>
            <a:off x="424776" y="1240482"/>
            <a:ext cx="180448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1100" b="1">
                <a:solidFill>
                  <a:prstClr val="black"/>
                </a:solidFill>
              </a:rPr>
              <a:t>Channels of Stakeholder Engagements and communication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3147A74-AA1C-4D76-A03F-7E0450AF7304}"/>
              </a:ext>
            </a:extLst>
          </p:cNvPr>
          <p:cNvGrpSpPr/>
          <p:nvPr/>
        </p:nvGrpSpPr>
        <p:grpSpPr>
          <a:xfrm>
            <a:off x="499235" y="1863696"/>
            <a:ext cx="1230802" cy="4396099"/>
            <a:chOff x="499235" y="1863696"/>
            <a:chExt cx="1230802" cy="439609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8AF43B3-CEA0-4843-ADF7-DD4A781D7E01}"/>
                </a:ext>
              </a:extLst>
            </p:cNvPr>
            <p:cNvSpPr/>
            <p:nvPr/>
          </p:nvSpPr>
          <p:spPr>
            <a:xfrm>
              <a:off x="499235" y="1863696"/>
              <a:ext cx="1214549" cy="1019291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rgbClr val="FFE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36000" rIns="36000" anchor="ctr">
              <a:noAutofit/>
            </a:bodyPr>
            <a:lstStyle/>
            <a:p>
              <a:pPr marL="0" marR="0" lvl="1" indent="0" algn="ctr" defTabSz="914400" eaLnBrk="1" fontAlgn="base" latinLnBrk="0" hangingPunct="1">
                <a:lnSpc>
                  <a:spcPct val="90000"/>
                </a:lnSpc>
                <a:spcBef>
                  <a:spcPts val="1200"/>
                </a:spcBef>
                <a:spcAft>
                  <a:spcPct val="0"/>
                </a:spcAft>
                <a:buClr>
                  <a:prstClr val="white"/>
                </a:buClr>
                <a:buSzTx/>
                <a:buFontTx/>
                <a:buNone/>
                <a:tabLst>
                  <a:tab pos="169863" algn="l"/>
                </a:tabLst>
                <a:defRPr/>
              </a:pPr>
              <a:r>
                <a:rPr kumimoji="0" lang="en-US" sz="12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Osaka" pitchFamily="80" charset="-128"/>
                  <a:cs typeface="Calibri" pitchFamily="34" charset="0"/>
                </a:rPr>
                <a:t>Face-to-Face</a:t>
              </a:r>
            </a:p>
          </p:txBody>
        </p:sp>
        <p:pic>
          <p:nvPicPr>
            <p:cNvPr id="32" name="Picture 45" descr="users3.png">
              <a:extLst>
                <a:ext uri="{FF2B5EF4-FFF2-40B4-BE49-F238E27FC236}">
                  <a16:creationId xmlns:a16="http://schemas.microsoft.com/office/drawing/2014/main" id="{9C0B41DA-4228-4BA1-87E2-BC4AFF4DC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142" y="2102641"/>
              <a:ext cx="314266" cy="241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949762E-575A-4276-A547-84AD5E64D674}"/>
                </a:ext>
              </a:extLst>
            </p:cNvPr>
            <p:cNvGrpSpPr/>
            <p:nvPr/>
          </p:nvGrpSpPr>
          <p:grpSpPr>
            <a:xfrm>
              <a:off x="503275" y="3197903"/>
              <a:ext cx="1226762" cy="3061892"/>
              <a:chOff x="503275" y="3197903"/>
              <a:chExt cx="1226762" cy="3061892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32E4576-D388-4746-8456-B8D26E827D61}"/>
                  </a:ext>
                </a:extLst>
              </p:cNvPr>
              <p:cNvSpPr/>
              <p:nvPr/>
            </p:nvSpPr>
            <p:spPr>
              <a:xfrm>
                <a:off x="503275" y="3197903"/>
                <a:ext cx="1219404" cy="2327880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rgbClr val="FFE6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36000" rIns="36000" anchor="ctr">
                <a:noAutofit/>
              </a:bodyPr>
              <a:lstStyle/>
              <a:p>
                <a:pPr marL="0" marR="0" lvl="1" indent="0" algn="ctr" defTabSz="914400" eaLnBrk="1" fontAlgn="base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ct val="0"/>
                  </a:spcAft>
                  <a:buClr>
                    <a:prstClr val="white"/>
                  </a:buClr>
                  <a:buSzTx/>
                  <a:buFontTx/>
                  <a:buNone/>
                  <a:tabLst>
                    <a:tab pos="169863" algn="l"/>
                  </a:tabLst>
                  <a:defRPr/>
                </a:pPr>
                <a:r>
                  <a:rPr kumimoji="0" lang="en-US" sz="12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Osaka" pitchFamily="80" charset="-128"/>
                    <a:cs typeface="Calibri" pitchFamily="34" charset="0"/>
                  </a:rPr>
                  <a:t>Digital communication</a:t>
                </a:r>
              </a:p>
            </p:txBody>
          </p:sp>
          <p:pic>
            <p:nvPicPr>
              <p:cNvPr id="35" name="Picture 75" descr="monitor2.png">
                <a:extLst>
                  <a:ext uri="{FF2B5EF4-FFF2-40B4-BE49-F238E27FC236}">
                    <a16:creationId xmlns:a16="http://schemas.microsoft.com/office/drawing/2014/main" id="{FEB471B8-ECB1-4AD8-AFEC-1EE032FA09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216719">
                <a:off x="665170" y="3800348"/>
                <a:ext cx="281051" cy="278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EB9CDBE7-F2B6-44EA-B3EA-3F8A4E8914F4}"/>
                  </a:ext>
                </a:extLst>
              </p:cNvPr>
              <p:cNvGrpSpPr/>
              <p:nvPr/>
            </p:nvGrpSpPr>
            <p:grpSpPr>
              <a:xfrm>
                <a:off x="518370" y="5691384"/>
                <a:ext cx="1211667" cy="568411"/>
                <a:chOff x="518370" y="5691384"/>
                <a:chExt cx="1211667" cy="568411"/>
              </a:xfrm>
            </p:grpSpPr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1D0D125B-F17A-407D-B00B-1E6045BC83E6}"/>
                    </a:ext>
                  </a:extLst>
                </p:cNvPr>
                <p:cNvSpPr/>
                <p:nvPr/>
              </p:nvSpPr>
              <p:spPr>
                <a:xfrm>
                  <a:off x="518370" y="5691384"/>
                  <a:ext cx="1211667" cy="568411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rgbClr val="FFE6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lIns="36000" rIns="36000" anchor="ctr">
                  <a:noAutofit/>
                </a:bodyPr>
                <a:lstStyle/>
                <a:p>
                  <a:pPr marL="0" marR="0" lvl="1" indent="0" algn="ctr" defTabSz="914400" eaLnBrk="1" fontAlgn="base" latinLnBrk="0" hangingPunct="1">
                    <a:lnSpc>
                      <a:spcPct val="90000"/>
                    </a:lnSpc>
                    <a:spcBef>
                      <a:spcPts val="1200"/>
                    </a:spcBef>
                    <a:spcAft>
                      <a:spcPct val="0"/>
                    </a:spcAft>
                    <a:buClr>
                      <a:prstClr val="white"/>
                    </a:buClr>
                    <a:buSzTx/>
                    <a:buFontTx/>
                    <a:buNone/>
                    <a:tabLst>
                      <a:tab pos="169863" algn="l"/>
                    </a:tabLst>
                    <a:defRPr/>
                  </a:pPr>
                  <a:r>
                    <a:rPr kumimoji="0" lang="en-US" sz="12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Osaka" pitchFamily="80" charset="-128"/>
                      <a:cs typeface="Calibri" pitchFamily="34" charset="0"/>
                    </a:rPr>
                    <a:t>Events</a:t>
                  </a:r>
                </a:p>
              </p:txBody>
            </p:sp>
            <p:pic>
              <p:nvPicPr>
                <p:cNvPr id="41" name="Picture 35" descr="handshake.png">
                  <a:extLst>
                    <a:ext uri="{FF2B5EF4-FFF2-40B4-BE49-F238E27FC236}">
                      <a16:creationId xmlns:a16="http://schemas.microsoft.com/office/drawing/2014/main" id="{62B1B502-4B41-44D2-9848-4949393CF2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8568" y="5812330"/>
                  <a:ext cx="243609" cy="2432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E1072782-34CF-41D6-A7B3-D793D53C2C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037367"/>
              </p:ext>
            </p:extLst>
          </p:nvPr>
        </p:nvGraphicFramePr>
        <p:xfrm>
          <a:off x="2030315" y="1511573"/>
          <a:ext cx="9698688" cy="4698118"/>
        </p:xfrm>
        <a:graphic>
          <a:graphicData uri="http://schemas.openxmlformats.org/drawingml/2006/table">
            <a:tbl>
              <a:tblPr firstRow="1" bandRow="1"/>
              <a:tblGrid>
                <a:gridCol w="538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98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77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3881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2326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Nov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Dec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Jan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Feb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Mar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Apr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May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Jun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Jul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Aug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Sep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Oct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Nov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Dec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Jan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Feb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Mar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Apr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37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3" name="Pentagon 4">
            <a:extLst>
              <a:ext uri="{FF2B5EF4-FFF2-40B4-BE49-F238E27FC236}">
                <a16:creationId xmlns:a16="http://schemas.microsoft.com/office/drawing/2014/main" id="{01B6BB93-3089-4A09-98A6-298592B315E6}"/>
              </a:ext>
            </a:extLst>
          </p:cNvPr>
          <p:cNvSpPr/>
          <p:nvPr/>
        </p:nvSpPr>
        <p:spPr>
          <a:xfrm>
            <a:off x="4268115" y="2821960"/>
            <a:ext cx="1561498" cy="174795"/>
          </a:xfrm>
          <a:prstGeom prst="homePlat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E151ADF-2BCE-4BA3-AB81-9087B901B1E5}"/>
              </a:ext>
            </a:extLst>
          </p:cNvPr>
          <p:cNvSpPr txBox="1"/>
          <p:nvPr/>
        </p:nvSpPr>
        <p:spPr>
          <a:xfrm>
            <a:off x="4480060" y="2812153"/>
            <a:ext cx="1735178" cy="23852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457200">
              <a:defRPr/>
            </a:pPr>
            <a:r>
              <a:rPr lang="en-US" sz="950" b="1">
                <a:solidFill>
                  <a:prstClr val="white"/>
                </a:solidFill>
              </a:rPr>
              <a:t>“Awareness Phase”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BEB81728-5449-4B06-B7CF-14FF6F44F75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l="18943" t="7828" r="31603" b="10041"/>
          <a:stretch/>
        </p:blipFill>
        <p:spPr>
          <a:xfrm>
            <a:off x="4302866" y="2820920"/>
            <a:ext cx="225683" cy="20822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0FB4ABF-975C-48FA-BAF6-06879840ED2D}"/>
              </a:ext>
            </a:extLst>
          </p:cNvPr>
          <p:cNvSpPr txBox="1"/>
          <p:nvPr/>
        </p:nvSpPr>
        <p:spPr>
          <a:xfrm>
            <a:off x="3849031" y="5776433"/>
            <a:ext cx="8454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Townhall #1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01C97AC-1179-4FA3-B32B-8BC5B86FE013}"/>
              </a:ext>
            </a:extLst>
          </p:cNvPr>
          <p:cNvSpPr txBox="1"/>
          <p:nvPr/>
        </p:nvSpPr>
        <p:spPr>
          <a:xfrm>
            <a:off x="5880498" y="5769414"/>
            <a:ext cx="8990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Townhall #2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9571CF8-525D-4362-A80B-84FD53DBF1A2}"/>
              </a:ext>
            </a:extLst>
          </p:cNvPr>
          <p:cNvSpPr txBox="1"/>
          <p:nvPr/>
        </p:nvSpPr>
        <p:spPr>
          <a:xfrm>
            <a:off x="8598734" y="5776041"/>
            <a:ext cx="8203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Townhall #3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67CECD0-A1E5-42A2-A016-179D9908FB20}"/>
              </a:ext>
            </a:extLst>
          </p:cNvPr>
          <p:cNvSpPr txBox="1"/>
          <p:nvPr/>
        </p:nvSpPr>
        <p:spPr>
          <a:xfrm>
            <a:off x="10806843" y="5776041"/>
            <a:ext cx="8693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Townhall #4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1C1B42E-5A95-4F41-86CF-583B9914B114}"/>
              </a:ext>
            </a:extLst>
          </p:cNvPr>
          <p:cNvSpPr txBox="1"/>
          <p:nvPr/>
        </p:nvSpPr>
        <p:spPr>
          <a:xfrm>
            <a:off x="5387307" y="3853087"/>
            <a:ext cx="764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FAQ Document #1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A2AF2C-118A-4FCB-97AA-8180DEADC822}"/>
              </a:ext>
            </a:extLst>
          </p:cNvPr>
          <p:cNvSpPr txBox="1"/>
          <p:nvPr/>
        </p:nvSpPr>
        <p:spPr>
          <a:xfrm>
            <a:off x="8908469" y="3850406"/>
            <a:ext cx="74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FAQ Document #3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9FA3028-8045-463C-9391-FAB22AB8C24E}"/>
              </a:ext>
            </a:extLst>
          </p:cNvPr>
          <p:cNvSpPr txBox="1"/>
          <p:nvPr/>
        </p:nvSpPr>
        <p:spPr>
          <a:xfrm>
            <a:off x="11201157" y="3826215"/>
            <a:ext cx="64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FAQ Document #4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DBBD486-009C-4583-9C82-3C6A044EBC1C}"/>
              </a:ext>
            </a:extLst>
          </p:cNvPr>
          <p:cNvSpPr/>
          <p:nvPr/>
        </p:nvSpPr>
        <p:spPr>
          <a:xfrm>
            <a:off x="8732724" y="3857785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55" name="Picture 4" descr="Image result for faq icon">
            <a:extLst>
              <a:ext uri="{FF2B5EF4-FFF2-40B4-BE49-F238E27FC236}">
                <a16:creationId xmlns:a16="http://schemas.microsoft.com/office/drawing/2014/main" id="{419C0B95-DBBD-4E75-8896-26610018FE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8" t="20965" r="15477" b="16138"/>
          <a:stretch/>
        </p:blipFill>
        <p:spPr bwMode="auto">
          <a:xfrm>
            <a:off x="8771381" y="3896676"/>
            <a:ext cx="182654" cy="1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Oval 56">
            <a:extLst>
              <a:ext uri="{FF2B5EF4-FFF2-40B4-BE49-F238E27FC236}">
                <a16:creationId xmlns:a16="http://schemas.microsoft.com/office/drawing/2014/main" id="{17A0B356-C199-426B-B71C-32BB2DE483D3}"/>
              </a:ext>
            </a:extLst>
          </p:cNvPr>
          <p:cNvSpPr/>
          <p:nvPr/>
        </p:nvSpPr>
        <p:spPr>
          <a:xfrm>
            <a:off x="11020279" y="3856333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58" name="Picture 4" descr="Image result for faq icon">
            <a:extLst>
              <a:ext uri="{FF2B5EF4-FFF2-40B4-BE49-F238E27FC236}">
                <a16:creationId xmlns:a16="http://schemas.microsoft.com/office/drawing/2014/main" id="{650D13F2-7E9C-44CB-A19A-C5F86776C2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8" t="20965" r="15477" b="16138"/>
          <a:stretch/>
        </p:blipFill>
        <p:spPr bwMode="auto">
          <a:xfrm>
            <a:off x="11046518" y="3894895"/>
            <a:ext cx="182654" cy="1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Oval 58">
            <a:extLst>
              <a:ext uri="{FF2B5EF4-FFF2-40B4-BE49-F238E27FC236}">
                <a16:creationId xmlns:a16="http://schemas.microsoft.com/office/drawing/2014/main" id="{BCB27BE9-8CD7-44D9-8ADD-A1962469C2A1}"/>
              </a:ext>
            </a:extLst>
          </p:cNvPr>
          <p:cNvSpPr/>
          <p:nvPr/>
        </p:nvSpPr>
        <p:spPr>
          <a:xfrm>
            <a:off x="3553179" y="4256968"/>
            <a:ext cx="249872" cy="225995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60" name="Picture 4" descr="Related image">
            <a:extLst>
              <a:ext uri="{FF2B5EF4-FFF2-40B4-BE49-F238E27FC236}">
                <a16:creationId xmlns:a16="http://schemas.microsoft.com/office/drawing/2014/main" id="{9765B7FA-F819-46BB-800E-B53964FD3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899" y="4286729"/>
            <a:ext cx="166581" cy="166581"/>
          </a:xfrm>
          <a:prstGeom prst="rect">
            <a:avLst/>
          </a:prstGeom>
          <a:noFill/>
        </p:spPr>
      </p:pic>
      <p:sp>
        <p:nvSpPr>
          <p:cNvPr id="61" name="Oval 60">
            <a:extLst>
              <a:ext uri="{FF2B5EF4-FFF2-40B4-BE49-F238E27FC236}">
                <a16:creationId xmlns:a16="http://schemas.microsoft.com/office/drawing/2014/main" id="{874D1E4E-0085-465D-968C-76A9475B6A4A}"/>
              </a:ext>
            </a:extLst>
          </p:cNvPr>
          <p:cNvSpPr/>
          <p:nvPr/>
        </p:nvSpPr>
        <p:spPr>
          <a:xfrm>
            <a:off x="6618827" y="4287057"/>
            <a:ext cx="249872" cy="225995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62" name="Picture 4" descr="Related image">
            <a:extLst>
              <a:ext uri="{FF2B5EF4-FFF2-40B4-BE49-F238E27FC236}">
                <a16:creationId xmlns:a16="http://schemas.microsoft.com/office/drawing/2014/main" id="{03D979BF-CD32-46BB-BB41-062D284D5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824" y="4298819"/>
            <a:ext cx="183053" cy="183053"/>
          </a:xfrm>
          <a:prstGeom prst="rect">
            <a:avLst/>
          </a:prstGeom>
          <a:noFill/>
        </p:spPr>
      </p:pic>
      <p:sp>
        <p:nvSpPr>
          <p:cNvPr id="63" name="Oval 62">
            <a:extLst>
              <a:ext uri="{FF2B5EF4-FFF2-40B4-BE49-F238E27FC236}">
                <a16:creationId xmlns:a16="http://schemas.microsoft.com/office/drawing/2014/main" id="{4CDA93F9-FD02-47AC-93F2-53E80B7297A8}"/>
              </a:ext>
            </a:extLst>
          </p:cNvPr>
          <p:cNvSpPr/>
          <p:nvPr/>
        </p:nvSpPr>
        <p:spPr>
          <a:xfrm>
            <a:off x="9884856" y="4292071"/>
            <a:ext cx="249872" cy="225995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64" name="Picture 4" descr="Related image">
            <a:extLst>
              <a:ext uri="{FF2B5EF4-FFF2-40B4-BE49-F238E27FC236}">
                <a16:creationId xmlns:a16="http://schemas.microsoft.com/office/drawing/2014/main" id="{D490D003-75F8-4E32-8C7E-A5D9D3612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451" y="4313596"/>
            <a:ext cx="166581" cy="166581"/>
          </a:xfrm>
          <a:prstGeom prst="rect">
            <a:avLst/>
          </a:prstGeom>
          <a:noFill/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B0BA7147-42EA-4155-8B64-ABD62CA202E4}"/>
              </a:ext>
            </a:extLst>
          </p:cNvPr>
          <p:cNvSpPr txBox="1"/>
          <p:nvPr/>
        </p:nvSpPr>
        <p:spPr>
          <a:xfrm>
            <a:off x="5418431" y="4694069"/>
            <a:ext cx="900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Go-Live Email from Senior Management #1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8C294A5-CE6D-4ACB-AD78-4C405779E77E}"/>
              </a:ext>
            </a:extLst>
          </p:cNvPr>
          <p:cNvSpPr txBox="1"/>
          <p:nvPr/>
        </p:nvSpPr>
        <p:spPr>
          <a:xfrm>
            <a:off x="9052358" y="4642086"/>
            <a:ext cx="93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Go-Live Email from Senior Management #3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E3C37EA-869C-4358-ACAC-4B176D4FF6A6}"/>
              </a:ext>
            </a:extLst>
          </p:cNvPr>
          <p:cNvSpPr txBox="1"/>
          <p:nvPr/>
        </p:nvSpPr>
        <p:spPr>
          <a:xfrm>
            <a:off x="10995632" y="4659837"/>
            <a:ext cx="889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Go-Live Email from Senior Management #4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9251F33-175F-4DDE-B5A5-AEC6396E390A}"/>
              </a:ext>
            </a:extLst>
          </p:cNvPr>
          <p:cNvSpPr/>
          <p:nvPr/>
        </p:nvSpPr>
        <p:spPr>
          <a:xfrm>
            <a:off x="5206782" y="4688265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B98190D5-E224-408D-A6CA-61FE6D5E00F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</a:blip>
          <a:srcRect l="7235" t="13198" r="8691" b="22694"/>
          <a:stretch/>
        </p:blipFill>
        <p:spPr>
          <a:xfrm>
            <a:off x="5253763" y="4743242"/>
            <a:ext cx="166581" cy="137184"/>
          </a:xfrm>
          <a:prstGeom prst="rect">
            <a:avLst/>
          </a:prstGeom>
        </p:spPr>
      </p:pic>
      <p:sp>
        <p:nvSpPr>
          <p:cNvPr id="76" name="Oval 75">
            <a:extLst>
              <a:ext uri="{FF2B5EF4-FFF2-40B4-BE49-F238E27FC236}">
                <a16:creationId xmlns:a16="http://schemas.microsoft.com/office/drawing/2014/main" id="{0BAC48B0-A994-42EB-AD19-0ECF6AAEA1AE}"/>
              </a:ext>
            </a:extLst>
          </p:cNvPr>
          <p:cNvSpPr/>
          <p:nvPr/>
        </p:nvSpPr>
        <p:spPr>
          <a:xfrm>
            <a:off x="8810140" y="4658387"/>
            <a:ext cx="266530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5D753DB6-CF8A-449F-ADF5-85BA1E14D31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</a:blip>
          <a:srcRect l="7235" t="13198" r="8691" b="22694"/>
          <a:stretch/>
        </p:blipFill>
        <p:spPr>
          <a:xfrm>
            <a:off x="8867611" y="4708516"/>
            <a:ext cx="166581" cy="137184"/>
          </a:xfrm>
          <a:prstGeom prst="rect">
            <a:avLst/>
          </a:prstGeom>
        </p:spPr>
      </p:pic>
      <p:sp>
        <p:nvSpPr>
          <p:cNvPr id="91" name="Oval 90">
            <a:extLst>
              <a:ext uri="{FF2B5EF4-FFF2-40B4-BE49-F238E27FC236}">
                <a16:creationId xmlns:a16="http://schemas.microsoft.com/office/drawing/2014/main" id="{418B0CD9-AC55-4769-AABB-A6EC9D8D3E70}"/>
              </a:ext>
            </a:extLst>
          </p:cNvPr>
          <p:cNvSpPr/>
          <p:nvPr/>
        </p:nvSpPr>
        <p:spPr>
          <a:xfrm>
            <a:off x="10798284" y="4688265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A084295D-C0D9-4697-B1BE-E8B1767827B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</a:blip>
          <a:srcRect l="7235" t="13198" r="8691" b="22694"/>
          <a:stretch/>
        </p:blipFill>
        <p:spPr>
          <a:xfrm>
            <a:off x="10815209" y="4715119"/>
            <a:ext cx="202277" cy="166581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F9DB903C-7E86-4151-A66D-217266302418}"/>
              </a:ext>
            </a:extLst>
          </p:cNvPr>
          <p:cNvSpPr txBox="1"/>
          <p:nvPr/>
        </p:nvSpPr>
        <p:spPr>
          <a:xfrm>
            <a:off x="6916442" y="5242038"/>
            <a:ext cx="754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Go-Live Success Story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72DF8EB-B4A6-4901-AD31-1BBD8C245BF1}"/>
              </a:ext>
            </a:extLst>
          </p:cNvPr>
          <p:cNvSpPr txBox="1"/>
          <p:nvPr/>
        </p:nvSpPr>
        <p:spPr>
          <a:xfrm>
            <a:off x="9394360" y="5261196"/>
            <a:ext cx="820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Go-Live Success Story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4CA6ED4-3C7B-4658-81F7-0BC91FBBC052}"/>
              </a:ext>
            </a:extLst>
          </p:cNvPr>
          <p:cNvSpPr txBox="1"/>
          <p:nvPr/>
        </p:nvSpPr>
        <p:spPr>
          <a:xfrm>
            <a:off x="11265380" y="5252800"/>
            <a:ext cx="787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Go-Live Success Story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73898796-770A-4EC1-AD25-0B5B5BEE7AA4}"/>
              </a:ext>
            </a:extLst>
          </p:cNvPr>
          <p:cNvSpPr/>
          <p:nvPr/>
        </p:nvSpPr>
        <p:spPr>
          <a:xfrm>
            <a:off x="6693266" y="5273920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101" name="Picture 6" descr="Related image">
            <a:extLst>
              <a:ext uri="{FF2B5EF4-FFF2-40B4-BE49-F238E27FC236}">
                <a16:creationId xmlns:a16="http://schemas.microsoft.com/office/drawing/2014/main" id="{6E29C05F-6E00-4979-B750-90B8DC86F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40736" y="5308774"/>
            <a:ext cx="166581" cy="1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" name="Oval 101">
            <a:extLst>
              <a:ext uri="{FF2B5EF4-FFF2-40B4-BE49-F238E27FC236}">
                <a16:creationId xmlns:a16="http://schemas.microsoft.com/office/drawing/2014/main" id="{52643E46-D4CA-4CA5-A4EF-316C92877F78}"/>
              </a:ext>
            </a:extLst>
          </p:cNvPr>
          <p:cNvSpPr/>
          <p:nvPr/>
        </p:nvSpPr>
        <p:spPr>
          <a:xfrm>
            <a:off x="9185007" y="5293078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103" name="Picture 6" descr="Related image">
            <a:extLst>
              <a:ext uri="{FF2B5EF4-FFF2-40B4-BE49-F238E27FC236}">
                <a16:creationId xmlns:a16="http://schemas.microsoft.com/office/drawing/2014/main" id="{1F211E87-A49F-4B42-B307-8DB72DD37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224333" y="5322007"/>
            <a:ext cx="178229" cy="17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" name="Oval 103">
            <a:extLst>
              <a:ext uri="{FF2B5EF4-FFF2-40B4-BE49-F238E27FC236}">
                <a16:creationId xmlns:a16="http://schemas.microsoft.com/office/drawing/2014/main" id="{617CB63C-1660-4EAB-894B-4D4EBC290189}"/>
              </a:ext>
            </a:extLst>
          </p:cNvPr>
          <p:cNvSpPr/>
          <p:nvPr/>
        </p:nvSpPr>
        <p:spPr>
          <a:xfrm>
            <a:off x="11045128" y="5273920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105" name="Picture 6" descr="Related image">
            <a:extLst>
              <a:ext uri="{FF2B5EF4-FFF2-40B4-BE49-F238E27FC236}">
                <a16:creationId xmlns:a16="http://schemas.microsoft.com/office/drawing/2014/main" id="{9EF62A88-4769-4F64-A985-64855CB3F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079830" y="5314279"/>
            <a:ext cx="166581" cy="1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Oval 105">
            <a:extLst>
              <a:ext uri="{FF2B5EF4-FFF2-40B4-BE49-F238E27FC236}">
                <a16:creationId xmlns:a16="http://schemas.microsoft.com/office/drawing/2014/main" id="{7AEA8042-9F87-44AC-995A-821307C6708B}"/>
              </a:ext>
            </a:extLst>
          </p:cNvPr>
          <p:cNvSpPr/>
          <p:nvPr/>
        </p:nvSpPr>
        <p:spPr>
          <a:xfrm>
            <a:off x="3634921" y="5769582"/>
            <a:ext cx="249872" cy="22349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01750F1D-1197-4C2B-A8FB-A04AA2EEE9DC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t="5210" b="6705"/>
          <a:stretch/>
        </p:blipFill>
        <p:spPr>
          <a:xfrm>
            <a:off x="3646292" y="5802149"/>
            <a:ext cx="189114" cy="166581"/>
          </a:xfrm>
          <a:prstGeom prst="rect">
            <a:avLst/>
          </a:prstGeom>
        </p:spPr>
      </p:pic>
      <p:sp>
        <p:nvSpPr>
          <p:cNvPr id="108" name="Oval 107">
            <a:extLst>
              <a:ext uri="{FF2B5EF4-FFF2-40B4-BE49-F238E27FC236}">
                <a16:creationId xmlns:a16="http://schemas.microsoft.com/office/drawing/2014/main" id="{329749B8-3A82-4103-A5DE-3361C100E401}"/>
              </a:ext>
            </a:extLst>
          </p:cNvPr>
          <p:cNvSpPr/>
          <p:nvPr/>
        </p:nvSpPr>
        <p:spPr>
          <a:xfrm>
            <a:off x="5651592" y="5769582"/>
            <a:ext cx="249872" cy="22349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109" name="Picture 108">
            <a:extLst>
              <a:ext uri="{FF2B5EF4-FFF2-40B4-BE49-F238E27FC236}">
                <a16:creationId xmlns:a16="http://schemas.microsoft.com/office/drawing/2014/main" id="{5B5A7E84-87D4-4BCE-A3E3-AAD0A3D56F2B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t="5210" b="6705"/>
          <a:stretch/>
        </p:blipFill>
        <p:spPr>
          <a:xfrm>
            <a:off x="5704002" y="5802147"/>
            <a:ext cx="189114" cy="166581"/>
          </a:xfrm>
          <a:prstGeom prst="rect">
            <a:avLst/>
          </a:prstGeom>
        </p:spPr>
      </p:pic>
      <p:sp>
        <p:nvSpPr>
          <p:cNvPr id="110" name="Oval 109">
            <a:extLst>
              <a:ext uri="{FF2B5EF4-FFF2-40B4-BE49-F238E27FC236}">
                <a16:creationId xmlns:a16="http://schemas.microsoft.com/office/drawing/2014/main" id="{02DE0BEE-80A7-499A-9654-029056D646CF}"/>
              </a:ext>
            </a:extLst>
          </p:cNvPr>
          <p:cNvSpPr/>
          <p:nvPr/>
        </p:nvSpPr>
        <p:spPr>
          <a:xfrm>
            <a:off x="8382438" y="5769582"/>
            <a:ext cx="249872" cy="22349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111" name="Picture 110">
            <a:extLst>
              <a:ext uri="{FF2B5EF4-FFF2-40B4-BE49-F238E27FC236}">
                <a16:creationId xmlns:a16="http://schemas.microsoft.com/office/drawing/2014/main" id="{2E6817AF-952D-4A27-B55D-BCC088D73BE4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t="5210" b="6705"/>
          <a:stretch/>
        </p:blipFill>
        <p:spPr>
          <a:xfrm>
            <a:off x="8424215" y="5802149"/>
            <a:ext cx="189114" cy="166581"/>
          </a:xfrm>
          <a:prstGeom prst="rect">
            <a:avLst/>
          </a:prstGeom>
        </p:spPr>
      </p:pic>
      <p:sp>
        <p:nvSpPr>
          <p:cNvPr id="112" name="Oval 111">
            <a:extLst>
              <a:ext uri="{FF2B5EF4-FFF2-40B4-BE49-F238E27FC236}">
                <a16:creationId xmlns:a16="http://schemas.microsoft.com/office/drawing/2014/main" id="{DCEADAC1-F206-48E4-9697-719182A2B183}"/>
              </a:ext>
            </a:extLst>
          </p:cNvPr>
          <p:cNvSpPr/>
          <p:nvPr/>
        </p:nvSpPr>
        <p:spPr>
          <a:xfrm>
            <a:off x="10607061" y="5769582"/>
            <a:ext cx="249872" cy="22349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113" name="Picture 112">
            <a:extLst>
              <a:ext uri="{FF2B5EF4-FFF2-40B4-BE49-F238E27FC236}">
                <a16:creationId xmlns:a16="http://schemas.microsoft.com/office/drawing/2014/main" id="{52CC7102-44C4-4DC7-B0D9-F947EE07666E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t="5210" b="6705"/>
          <a:stretch/>
        </p:blipFill>
        <p:spPr>
          <a:xfrm>
            <a:off x="10639694" y="5802149"/>
            <a:ext cx="189114" cy="166581"/>
          </a:xfrm>
          <a:prstGeom prst="rect">
            <a:avLst/>
          </a:prstGeom>
        </p:spPr>
      </p:pic>
      <p:sp>
        <p:nvSpPr>
          <p:cNvPr id="114" name="Pentagon 7192">
            <a:extLst>
              <a:ext uri="{FF2B5EF4-FFF2-40B4-BE49-F238E27FC236}">
                <a16:creationId xmlns:a16="http://schemas.microsoft.com/office/drawing/2014/main" id="{015534AD-1D2E-4FD2-8CF0-A0C8B4FCB655}"/>
              </a:ext>
            </a:extLst>
          </p:cNvPr>
          <p:cNvSpPr/>
          <p:nvPr/>
        </p:nvSpPr>
        <p:spPr>
          <a:xfrm>
            <a:off x="4265250" y="6129265"/>
            <a:ext cx="534583" cy="177258"/>
          </a:xfrm>
          <a:prstGeom prst="homePlat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F0401D1-6D47-4FB7-8657-2F93ADBEF375}"/>
              </a:ext>
            </a:extLst>
          </p:cNvPr>
          <p:cNvSpPr txBox="1"/>
          <p:nvPr/>
        </p:nvSpPr>
        <p:spPr>
          <a:xfrm>
            <a:off x="4395547" y="6120065"/>
            <a:ext cx="190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Competition -“Awareness” Phase</a:t>
            </a:r>
          </a:p>
        </p:txBody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09F5AA71-5E93-477B-AA41-155239C3A3F0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2015" y="6143357"/>
            <a:ext cx="175475" cy="175475"/>
          </a:xfrm>
          <a:prstGeom prst="rect">
            <a:avLst/>
          </a:prstGeom>
        </p:spPr>
      </p:pic>
      <p:sp>
        <p:nvSpPr>
          <p:cNvPr id="117" name="Pentagon 278">
            <a:extLst>
              <a:ext uri="{FF2B5EF4-FFF2-40B4-BE49-F238E27FC236}">
                <a16:creationId xmlns:a16="http://schemas.microsoft.com/office/drawing/2014/main" id="{977810A0-51BE-4343-B5F7-45057FCB5095}"/>
              </a:ext>
            </a:extLst>
          </p:cNvPr>
          <p:cNvSpPr/>
          <p:nvPr/>
        </p:nvSpPr>
        <p:spPr>
          <a:xfrm>
            <a:off x="2531034" y="1888762"/>
            <a:ext cx="9219599" cy="191210"/>
          </a:xfrm>
          <a:prstGeom prst="homePlat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defTabSz="457200">
              <a:defRPr/>
            </a:pPr>
            <a:r>
              <a:rPr lang="en-US" sz="1000" b="1" kern="0">
                <a:solidFill>
                  <a:prstClr val="black"/>
                </a:solidFill>
              </a:rPr>
              <a:t>Project Steering Committee Meeting </a:t>
            </a:r>
            <a:r>
              <a:rPr lang="en-US" sz="1000" b="1" i="1" kern="0">
                <a:solidFill>
                  <a:prstClr val="black"/>
                </a:solidFill>
              </a:rPr>
              <a:t>(Monthly or upon request, when key decisions are required - ad-hoc)</a:t>
            </a:r>
          </a:p>
        </p:txBody>
      </p:sp>
      <p:sp>
        <p:nvSpPr>
          <p:cNvPr id="118" name="Pentagon 279">
            <a:extLst>
              <a:ext uri="{FF2B5EF4-FFF2-40B4-BE49-F238E27FC236}">
                <a16:creationId xmlns:a16="http://schemas.microsoft.com/office/drawing/2014/main" id="{07DF0F28-F87E-4F16-89D7-552544EAADA3}"/>
              </a:ext>
            </a:extLst>
          </p:cNvPr>
          <p:cNvSpPr/>
          <p:nvPr/>
        </p:nvSpPr>
        <p:spPr>
          <a:xfrm>
            <a:off x="2531035" y="2217403"/>
            <a:ext cx="9228972" cy="191210"/>
          </a:xfrm>
          <a:prstGeom prst="homePlat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defTabSz="457200">
              <a:defRPr/>
            </a:pPr>
            <a:r>
              <a:rPr lang="en-US" sz="1000" b="1" kern="0">
                <a:solidFill>
                  <a:prstClr val="black"/>
                </a:solidFill>
              </a:rPr>
              <a:t>Working Committee Meeting </a:t>
            </a:r>
            <a:r>
              <a:rPr lang="en-US" sz="1000" b="1" i="1" kern="0">
                <a:solidFill>
                  <a:prstClr val="black"/>
                </a:solidFill>
              </a:rPr>
              <a:t>(Bi-Weekly or upon request, when key decisions are required - ad-hoc)</a:t>
            </a:r>
          </a:p>
        </p:txBody>
      </p:sp>
      <p:sp>
        <p:nvSpPr>
          <p:cNvPr id="119" name="Pentagon 280">
            <a:extLst>
              <a:ext uri="{FF2B5EF4-FFF2-40B4-BE49-F238E27FC236}">
                <a16:creationId xmlns:a16="http://schemas.microsoft.com/office/drawing/2014/main" id="{F836B92E-57A6-44D1-8F6F-C1FCBD341D00}"/>
              </a:ext>
            </a:extLst>
          </p:cNvPr>
          <p:cNvSpPr/>
          <p:nvPr/>
        </p:nvSpPr>
        <p:spPr>
          <a:xfrm>
            <a:off x="2531034" y="2546043"/>
            <a:ext cx="9228532" cy="191210"/>
          </a:xfrm>
          <a:prstGeom prst="homePlat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defTabSz="457200">
              <a:defRPr/>
            </a:pPr>
            <a:r>
              <a:rPr lang="en-US" sz="1000" b="1" kern="0">
                <a:solidFill>
                  <a:prstClr val="black"/>
                </a:solidFill>
              </a:rPr>
              <a:t>Project Committee Meeting - PMO, project Delivery &amp; Advisory </a:t>
            </a:r>
            <a:r>
              <a:rPr lang="en-US" sz="1000" b="1" i="1" kern="0">
                <a:solidFill>
                  <a:prstClr val="black"/>
                </a:solidFill>
              </a:rPr>
              <a:t>(Weekly or upon request, when key decisions are required - ad-hoc)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9F45333-4851-40F9-83B7-9927537BA0CE}"/>
              </a:ext>
            </a:extLst>
          </p:cNvPr>
          <p:cNvSpPr txBox="1"/>
          <p:nvPr/>
        </p:nvSpPr>
        <p:spPr>
          <a:xfrm>
            <a:off x="2435767" y="2996952"/>
            <a:ext cx="3726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AAA Newsletter</a:t>
            </a:r>
            <a:endParaRPr lang="en-US" sz="800" b="1" i="1">
              <a:solidFill>
                <a:prstClr val="black"/>
              </a:solidFill>
            </a:endParaRPr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92C474B-0E69-4847-A345-6BA8BDC52026}"/>
              </a:ext>
            </a:extLst>
          </p:cNvPr>
          <p:cNvCxnSpPr>
            <a:cxnSpLocks/>
            <a:stCxn id="122" idx="2"/>
            <a:endCxn id="137" idx="2"/>
          </p:cNvCxnSpPr>
          <p:nvPr/>
        </p:nvCxnSpPr>
        <p:spPr>
          <a:xfrm>
            <a:off x="2479910" y="3305912"/>
            <a:ext cx="8598920" cy="39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sp>
        <p:nvSpPr>
          <p:cNvPr id="122" name="Oval 121">
            <a:extLst>
              <a:ext uri="{FF2B5EF4-FFF2-40B4-BE49-F238E27FC236}">
                <a16:creationId xmlns:a16="http://schemas.microsoft.com/office/drawing/2014/main" id="{58D622E6-2030-4331-999C-8140051D7778}"/>
              </a:ext>
            </a:extLst>
          </p:cNvPr>
          <p:cNvSpPr/>
          <p:nvPr/>
        </p:nvSpPr>
        <p:spPr>
          <a:xfrm>
            <a:off x="2479910" y="3195445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D943A35E-BF2D-44B7-9607-2978A7E921C5}"/>
              </a:ext>
            </a:extLst>
          </p:cNvPr>
          <p:cNvSpPr/>
          <p:nvPr/>
        </p:nvSpPr>
        <p:spPr>
          <a:xfrm>
            <a:off x="2986154" y="3195445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4BC6A980-0D6C-4A24-B309-9CDC40BA90D9}"/>
              </a:ext>
            </a:extLst>
          </p:cNvPr>
          <p:cNvSpPr/>
          <p:nvPr/>
        </p:nvSpPr>
        <p:spPr>
          <a:xfrm>
            <a:off x="3512790" y="3200692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31CC612-CD0A-4415-83A7-2B76508A0719}"/>
              </a:ext>
            </a:extLst>
          </p:cNvPr>
          <p:cNvSpPr/>
          <p:nvPr/>
        </p:nvSpPr>
        <p:spPr>
          <a:xfrm>
            <a:off x="4063077" y="3200692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4A4E8AC8-0870-465C-BD77-FDEA87F06EF0}"/>
              </a:ext>
            </a:extLst>
          </p:cNvPr>
          <p:cNvSpPr/>
          <p:nvPr/>
        </p:nvSpPr>
        <p:spPr>
          <a:xfrm>
            <a:off x="4614789" y="3195444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9B568C65-878F-425D-AA1B-4F8CA0B95CBF}"/>
              </a:ext>
            </a:extLst>
          </p:cNvPr>
          <p:cNvSpPr/>
          <p:nvPr/>
        </p:nvSpPr>
        <p:spPr>
          <a:xfrm>
            <a:off x="5139552" y="3195444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0DBB149B-26AA-4D8F-8D75-3249B1298913}"/>
              </a:ext>
            </a:extLst>
          </p:cNvPr>
          <p:cNvSpPr/>
          <p:nvPr/>
        </p:nvSpPr>
        <p:spPr>
          <a:xfrm>
            <a:off x="5671010" y="3190109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C769F8F9-111F-4EEA-9E53-7CD1D8DC5AD8}"/>
              </a:ext>
            </a:extLst>
          </p:cNvPr>
          <p:cNvSpPr/>
          <p:nvPr/>
        </p:nvSpPr>
        <p:spPr>
          <a:xfrm>
            <a:off x="6205276" y="3205542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34EE4A0D-C042-4CD5-B6EE-C5522363B0FE}"/>
              </a:ext>
            </a:extLst>
          </p:cNvPr>
          <p:cNvSpPr/>
          <p:nvPr/>
        </p:nvSpPr>
        <p:spPr>
          <a:xfrm>
            <a:off x="6755454" y="3204896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537E874F-2456-405D-97D3-3ED2393CE849}"/>
              </a:ext>
            </a:extLst>
          </p:cNvPr>
          <p:cNvSpPr/>
          <p:nvPr/>
        </p:nvSpPr>
        <p:spPr>
          <a:xfrm>
            <a:off x="7314748" y="3204896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9D0E3E21-89AE-49D4-B59F-D98FEA03FA71}"/>
              </a:ext>
            </a:extLst>
          </p:cNvPr>
          <p:cNvSpPr/>
          <p:nvPr/>
        </p:nvSpPr>
        <p:spPr>
          <a:xfrm>
            <a:off x="7824575" y="3200302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F7B3D0E8-B9B2-4ABE-B8A8-F0F728ADC94C}"/>
              </a:ext>
            </a:extLst>
          </p:cNvPr>
          <p:cNvSpPr/>
          <p:nvPr/>
        </p:nvSpPr>
        <p:spPr>
          <a:xfrm>
            <a:off x="8370705" y="3191686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FB2C9D4B-9A57-4A43-AA2C-9A36B704FA5D}"/>
              </a:ext>
            </a:extLst>
          </p:cNvPr>
          <p:cNvSpPr/>
          <p:nvPr/>
        </p:nvSpPr>
        <p:spPr>
          <a:xfrm>
            <a:off x="8904856" y="3185585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027B483E-1AB4-44E1-BC6F-4AC4A510DE2E}"/>
              </a:ext>
            </a:extLst>
          </p:cNvPr>
          <p:cNvSpPr/>
          <p:nvPr/>
        </p:nvSpPr>
        <p:spPr>
          <a:xfrm>
            <a:off x="9991843" y="3195445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8FC923C2-59E7-4414-9C2A-5C88A78B7405}"/>
              </a:ext>
            </a:extLst>
          </p:cNvPr>
          <p:cNvSpPr/>
          <p:nvPr/>
        </p:nvSpPr>
        <p:spPr>
          <a:xfrm>
            <a:off x="10569684" y="3195445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FB3E1904-C129-43DA-8B7F-18B1C4650B75}"/>
              </a:ext>
            </a:extLst>
          </p:cNvPr>
          <p:cNvSpPr/>
          <p:nvPr/>
        </p:nvSpPr>
        <p:spPr>
          <a:xfrm>
            <a:off x="11078830" y="3195844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179DF67E-63DE-4F14-9823-8588A38F16D1}"/>
              </a:ext>
            </a:extLst>
          </p:cNvPr>
          <p:cNvSpPr/>
          <p:nvPr/>
        </p:nvSpPr>
        <p:spPr>
          <a:xfrm>
            <a:off x="9460641" y="3186160"/>
            <a:ext cx="268990" cy="220933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F0F85916-415F-48AF-9A85-61D495F3CD23}"/>
              </a:ext>
            </a:extLst>
          </p:cNvPr>
          <p:cNvCxnSpPr>
            <a:cxnSpLocks/>
          </p:cNvCxnSpPr>
          <p:nvPr/>
        </p:nvCxnSpPr>
        <p:spPr>
          <a:xfrm>
            <a:off x="7366245" y="4820853"/>
            <a:ext cx="1356879" cy="0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127B66E6-AD50-47D4-82BA-8BD3BF14A22F}"/>
              </a:ext>
            </a:extLst>
          </p:cNvPr>
          <p:cNvCxnSpPr>
            <a:cxnSpLocks/>
          </p:cNvCxnSpPr>
          <p:nvPr/>
        </p:nvCxnSpPr>
        <p:spPr>
          <a:xfrm>
            <a:off x="5087562" y="4407950"/>
            <a:ext cx="1510482" cy="0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506F2493-14CD-45EE-AE4E-5268BFD5034F}"/>
              </a:ext>
            </a:extLst>
          </p:cNvPr>
          <p:cNvCxnSpPr>
            <a:cxnSpLocks/>
          </p:cNvCxnSpPr>
          <p:nvPr/>
        </p:nvCxnSpPr>
        <p:spPr>
          <a:xfrm>
            <a:off x="8275362" y="4407950"/>
            <a:ext cx="1565988" cy="0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6BF8D6F9-1915-4EFB-A29A-55383752814B}"/>
              </a:ext>
            </a:extLst>
          </p:cNvPr>
          <p:cNvCxnSpPr>
            <a:cxnSpLocks/>
          </p:cNvCxnSpPr>
          <p:nvPr/>
        </p:nvCxnSpPr>
        <p:spPr>
          <a:xfrm>
            <a:off x="9794764" y="4820853"/>
            <a:ext cx="933290" cy="0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66C71389-1786-4B38-8FE1-53542A307499}"/>
              </a:ext>
            </a:extLst>
          </p:cNvPr>
          <p:cNvCxnSpPr>
            <a:cxnSpLocks/>
          </p:cNvCxnSpPr>
          <p:nvPr/>
        </p:nvCxnSpPr>
        <p:spPr>
          <a:xfrm>
            <a:off x="7583738" y="5425666"/>
            <a:ext cx="1548342" cy="0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3BBD9517-BA04-48C8-B79E-22FACB921E7C}"/>
              </a:ext>
            </a:extLst>
          </p:cNvPr>
          <p:cNvCxnSpPr/>
          <p:nvPr/>
        </p:nvCxnSpPr>
        <p:spPr>
          <a:xfrm>
            <a:off x="9901870" y="5425666"/>
            <a:ext cx="1177535" cy="0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02D0E231-6CDB-497C-9B14-957B6B4F82AA}"/>
              </a:ext>
            </a:extLst>
          </p:cNvPr>
          <p:cNvCxnSpPr>
            <a:cxnSpLocks/>
          </p:cNvCxnSpPr>
          <p:nvPr/>
        </p:nvCxnSpPr>
        <p:spPr>
          <a:xfrm>
            <a:off x="4545810" y="5875610"/>
            <a:ext cx="1046134" cy="0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D7D24393-6FDC-4481-AF64-451CBC78D041}"/>
              </a:ext>
            </a:extLst>
          </p:cNvPr>
          <p:cNvCxnSpPr>
            <a:cxnSpLocks/>
          </p:cNvCxnSpPr>
          <p:nvPr/>
        </p:nvCxnSpPr>
        <p:spPr>
          <a:xfrm>
            <a:off x="6564388" y="5875609"/>
            <a:ext cx="1749102" cy="0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39CD0B92-5A45-48E2-A2C6-F034E61ABDD3}"/>
              </a:ext>
            </a:extLst>
          </p:cNvPr>
          <p:cNvCxnSpPr>
            <a:cxnSpLocks/>
          </p:cNvCxnSpPr>
          <p:nvPr/>
        </p:nvCxnSpPr>
        <p:spPr>
          <a:xfrm>
            <a:off x="9302111" y="5865114"/>
            <a:ext cx="1194343" cy="0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pic>
        <p:nvPicPr>
          <p:cNvPr id="148" name="Picture 2" descr="Image result for newsletter icon">
            <a:extLst>
              <a:ext uri="{FF2B5EF4-FFF2-40B4-BE49-F238E27FC236}">
                <a16:creationId xmlns:a16="http://schemas.microsoft.com/office/drawing/2014/main" id="{C5D498CF-7BE3-40D0-8818-562B474B2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114" y="3224293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49" name="Picture 2" descr="Image result for newsletter icon">
            <a:extLst>
              <a:ext uri="{FF2B5EF4-FFF2-40B4-BE49-F238E27FC236}">
                <a16:creationId xmlns:a16="http://schemas.microsoft.com/office/drawing/2014/main" id="{2DEF5C9E-939E-424B-B5A5-F0303CF26F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358" y="3225750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50" name="Picture 2" descr="Image result for newsletter icon">
            <a:extLst>
              <a:ext uri="{FF2B5EF4-FFF2-40B4-BE49-F238E27FC236}">
                <a16:creationId xmlns:a16="http://schemas.microsoft.com/office/drawing/2014/main" id="{1B5E3B1B-058B-4012-BD9A-F3F5DADE4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935" y="3227251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51" name="Picture 2" descr="Image result for newsletter icon">
            <a:extLst>
              <a:ext uri="{FF2B5EF4-FFF2-40B4-BE49-F238E27FC236}">
                <a16:creationId xmlns:a16="http://schemas.microsoft.com/office/drawing/2014/main" id="{A0A91C6E-6A07-42FF-AF01-CF83512D5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222" y="3218863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52" name="Picture 2" descr="Image result for newsletter icon">
            <a:extLst>
              <a:ext uri="{FF2B5EF4-FFF2-40B4-BE49-F238E27FC236}">
                <a16:creationId xmlns:a16="http://schemas.microsoft.com/office/drawing/2014/main" id="{6052CC18-E46F-44BC-BF8C-5833A1809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225" y="3213639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53" name="Picture 2" descr="Image result for newsletter icon">
            <a:extLst>
              <a:ext uri="{FF2B5EF4-FFF2-40B4-BE49-F238E27FC236}">
                <a16:creationId xmlns:a16="http://schemas.microsoft.com/office/drawing/2014/main" id="{DB009D19-8985-48A3-9476-3F9D8BC2A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822" y="3224639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54" name="Picture 2" descr="Image result for newsletter icon">
            <a:extLst>
              <a:ext uri="{FF2B5EF4-FFF2-40B4-BE49-F238E27FC236}">
                <a16:creationId xmlns:a16="http://schemas.microsoft.com/office/drawing/2014/main" id="{25A5BBA0-8E62-4DA8-B301-A384AC40C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467" y="3209857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55" name="Picture 2" descr="Image result for newsletter icon">
            <a:extLst>
              <a:ext uri="{FF2B5EF4-FFF2-40B4-BE49-F238E27FC236}">
                <a16:creationId xmlns:a16="http://schemas.microsoft.com/office/drawing/2014/main" id="{8BAEB865-23E4-48A5-8EDC-DB838D0F01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828" y="3233636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56" name="Picture 2" descr="Image result for newsletter icon">
            <a:extLst>
              <a:ext uri="{FF2B5EF4-FFF2-40B4-BE49-F238E27FC236}">
                <a16:creationId xmlns:a16="http://schemas.microsoft.com/office/drawing/2014/main" id="{D11C8C57-9D47-4908-9A15-941E2011E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178" y="3241605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57" name="Picture 2" descr="Image result for newsletter icon">
            <a:extLst>
              <a:ext uri="{FF2B5EF4-FFF2-40B4-BE49-F238E27FC236}">
                <a16:creationId xmlns:a16="http://schemas.microsoft.com/office/drawing/2014/main" id="{83D7262E-8458-4433-A15F-B987F27FB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245" y="3239291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58" name="Picture 2" descr="Image result for newsletter icon">
            <a:extLst>
              <a:ext uri="{FF2B5EF4-FFF2-40B4-BE49-F238E27FC236}">
                <a16:creationId xmlns:a16="http://schemas.microsoft.com/office/drawing/2014/main" id="{13DF8BA5-ADCB-46F1-AFEC-CF7777F46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223" y="3220308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59" name="Picture 2" descr="Image result for newsletter icon">
            <a:extLst>
              <a:ext uri="{FF2B5EF4-FFF2-40B4-BE49-F238E27FC236}">
                <a16:creationId xmlns:a16="http://schemas.microsoft.com/office/drawing/2014/main" id="{E2993F8A-F49A-44AD-9A51-D5A9DF840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126" y="3223157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60" name="Picture 2" descr="Image result for newsletter icon">
            <a:extLst>
              <a:ext uri="{FF2B5EF4-FFF2-40B4-BE49-F238E27FC236}">
                <a16:creationId xmlns:a16="http://schemas.microsoft.com/office/drawing/2014/main" id="{B8CFC9F0-B38C-4A23-BF19-5F54443EC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5499" y="3218846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61" name="Picture 2" descr="Image result for newsletter icon">
            <a:extLst>
              <a:ext uri="{FF2B5EF4-FFF2-40B4-BE49-F238E27FC236}">
                <a16:creationId xmlns:a16="http://schemas.microsoft.com/office/drawing/2014/main" id="{280C3970-3081-4463-91FD-86A238FF3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056" y="3218863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62" name="Picture 2" descr="Image result for newsletter icon">
            <a:extLst>
              <a:ext uri="{FF2B5EF4-FFF2-40B4-BE49-F238E27FC236}">
                <a16:creationId xmlns:a16="http://schemas.microsoft.com/office/drawing/2014/main" id="{933DAD1F-42A9-467B-92FE-1101B1989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897" y="3218863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63" name="Picture 2" descr="Image result for newsletter icon">
            <a:extLst>
              <a:ext uri="{FF2B5EF4-FFF2-40B4-BE49-F238E27FC236}">
                <a16:creationId xmlns:a16="http://schemas.microsoft.com/office/drawing/2014/main" id="{540AF99F-F6A4-421B-AAA9-52CF7A665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7845" y="3218846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pic>
        <p:nvPicPr>
          <p:cNvPr id="164" name="Picture 2" descr="Image result for newsletter icon">
            <a:extLst>
              <a:ext uri="{FF2B5EF4-FFF2-40B4-BE49-F238E27FC236}">
                <a16:creationId xmlns:a16="http://schemas.microsoft.com/office/drawing/2014/main" id="{4729684E-EF59-4C0F-A5B6-F3B536DF7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7576" y="3209857"/>
            <a:ext cx="166581" cy="166581"/>
          </a:xfrm>
          <a:prstGeom prst="rect">
            <a:avLst/>
          </a:prstGeom>
          <a:solidFill>
            <a:srgbClr val="FFE600"/>
          </a:solidFill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E22FB1D0-7CF6-41DC-912B-92473E357AE1}"/>
              </a:ext>
            </a:extLst>
          </p:cNvPr>
          <p:cNvSpPr txBox="1"/>
          <p:nvPr/>
        </p:nvSpPr>
        <p:spPr>
          <a:xfrm>
            <a:off x="3756711" y="3545111"/>
            <a:ext cx="1051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Change Readiness Assessment #1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C62DFAC4-76B0-4A9A-8A95-A170494A2F81}"/>
              </a:ext>
            </a:extLst>
          </p:cNvPr>
          <p:cNvSpPr txBox="1"/>
          <p:nvPr/>
        </p:nvSpPr>
        <p:spPr>
          <a:xfrm>
            <a:off x="6403337" y="3545111"/>
            <a:ext cx="12680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Change Readiness Assessment #2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3C9FB29B-6585-437F-A358-DA737BA5A7F8}"/>
              </a:ext>
            </a:extLst>
          </p:cNvPr>
          <p:cNvSpPr txBox="1"/>
          <p:nvPr/>
        </p:nvSpPr>
        <p:spPr>
          <a:xfrm>
            <a:off x="8559298" y="3545111"/>
            <a:ext cx="952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Change Readiness Assessment #3</a:t>
            </a:r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1763B718-5776-4BE6-9991-17AB92963777}"/>
              </a:ext>
            </a:extLst>
          </p:cNvPr>
          <p:cNvSpPr/>
          <p:nvPr/>
        </p:nvSpPr>
        <p:spPr>
          <a:xfrm>
            <a:off x="3553174" y="3567189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170" name="Picture 2" descr="Image result for change readiness assessment icon">
            <a:extLst>
              <a:ext uri="{FF2B5EF4-FFF2-40B4-BE49-F238E27FC236}">
                <a16:creationId xmlns:a16="http://schemas.microsoft.com/office/drawing/2014/main" id="{E139010A-AA1A-48F0-8547-59772D036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582" y="3605446"/>
            <a:ext cx="166581" cy="1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2" name="Oval 171">
            <a:extLst>
              <a:ext uri="{FF2B5EF4-FFF2-40B4-BE49-F238E27FC236}">
                <a16:creationId xmlns:a16="http://schemas.microsoft.com/office/drawing/2014/main" id="{C39D69B2-8256-4D45-83CE-D10AE48C87F3}"/>
              </a:ext>
            </a:extLst>
          </p:cNvPr>
          <p:cNvSpPr/>
          <p:nvPr/>
        </p:nvSpPr>
        <p:spPr>
          <a:xfrm>
            <a:off x="8342095" y="3545111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173" name="Picture 2" descr="Image result for change readiness assessment icon">
            <a:extLst>
              <a:ext uri="{FF2B5EF4-FFF2-40B4-BE49-F238E27FC236}">
                <a16:creationId xmlns:a16="http://schemas.microsoft.com/office/drawing/2014/main" id="{4F36C218-AA39-4B1B-AEF0-AEA2BDB8B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2827" y="3583543"/>
            <a:ext cx="166581" cy="1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5" name="Oval 174">
            <a:extLst>
              <a:ext uri="{FF2B5EF4-FFF2-40B4-BE49-F238E27FC236}">
                <a16:creationId xmlns:a16="http://schemas.microsoft.com/office/drawing/2014/main" id="{725B2021-F851-47F6-B723-19CBFA625CB6}"/>
              </a:ext>
            </a:extLst>
          </p:cNvPr>
          <p:cNvSpPr/>
          <p:nvPr/>
        </p:nvSpPr>
        <p:spPr>
          <a:xfrm>
            <a:off x="6196811" y="3567189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176" name="Picture 2" descr="Image result for change readiness assessment icon">
            <a:extLst>
              <a:ext uri="{FF2B5EF4-FFF2-40B4-BE49-F238E27FC236}">
                <a16:creationId xmlns:a16="http://schemas.microsoft.com/office/drawing/2014/main" id="{6F3E1552-CB86-4389-BDC2-EB0E790D9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156" y="3611934"/>
            <a:ext cx="166581" cy="15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F3F04BF9-EAF4-4095-BB74-E1AEEB9F5C06}"/>
              </a:ext>
            </a:extLst>
          </p:cNvPr>
          <p:cNvCxnSpPr>
            <a:cxnSpLocks/>
          </p:cNvCxnSpPr>
          <p:nvPr/>
        </p:nvCxnSpPr>
        <p:spPr>
          <a:xfrm>
            <a:off x="4700437" y="3679988"/>
            <a:ext cx="1457914" cy="0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00590040-F727-4B15-8BB9-DF5940697915}"/>
              </a:ext>
            </a:extLst>
          </p:cNvPr>
          <p:cNvCxnSpPr>
            <a:cxnSpLocks/>
          </p:cNvCxnSpPr>
          <p:nvPr/>
        </p:nvCxnSpPr>
        <p:spPr>
          <a:xfrm flipV="1">
            <a:off x="7346925" y="3679989"/>
            <a:ext cx="966565" cy="1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F3020533-22B6-4F5B-AF6A-2C3B95C8531B}"/>
              </a:ext>
            </a:extLst>
          </p:cNvPr>
          <p:cNvCxnSpPr>
            <a:cxnSpLocks/>
            <a:endCxn id="206" idx="2"/>
          </p:cNvCxnSpPr>
          <p:nvPr/>
        </p:nvCxnSpPr>
        <p:spPr>
          <a:xfrm>
            <a:off x="5784740" y="3972750"/>
            <a:ext cx="407554" cy="0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85FF7690-4750-4F38-8C72-91B94EF2CE3C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9342492" y="3968083"/>
            <a:ext cx="1677787" cy="4978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sp>
        <p:nvSpPr>
          <p:cNvPr id="181" name="Pentagon 185">
            <a:extLst>
              <a:ext uri="{FF2B5EF4-FFF2-40B4-BE49-F238E27FC236}">
                <a16:creationId xmlns:a16="http://schemas.microsoft.com/office/drawing/2014/main" id="{1556ECCA-8E96-44CD-AEB3-2EF70F484414}"/>
              </a:ext>
            </a:extLst>
          </p:cNvPr>
          <p:cNvSpPr/>
          <p:nvPr/>
        </p:nvSpPr>
        <p:spPr>
          <a:xfrm>
            <a:off x="7486830" y="2823109"/>
            <a:ext cx="1561498" cy="174795"/>
          </a:xfrm>
          <a:prstGeom prst="homePlat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FD6AC876-A608-4233-93FD-EBCEDE1D1E2A}"/>
              </a:ext>
            </a:extLst>
          </p:cNvPr>
          <p:cNvSpPr txBox="1"/>
          <p:nvPr/>
        </p:nvSpPr>
        <p:spPr>
          <a:xfrm>
            <a:off x="7680999" y="2812677"/>
            <a:ext cx="1596651" cy="3847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457200">
              <a:defRPr/>
            </a:pPr>
            <a:r>
              <a:rPr lang="en-US" sz="950" b="1" kern="0">
                <a:solidFill>
                  <a:prstClr val="white"/>
                </a:solidFill>
              </a:rPr>
              <a:t>“Understand Phase” Roadshow</a:t>
            </a:r>
          </a:p>
        </p:txBody>
      </p:sp>
      <p:pic>
        <p:nvPicPr>
          <p:cNvPr id="183" name="Picture 182">
            <a:extLst>
              <a:ext uri="{FF2B5EF4-FFF2-40B4-BE49-F238E27FC236}">
                <a16:creationId xmlns:a16="http://schemas.microsoft.com/office/drawing/2014/main" id="{147D771B-8BD0-4EB2-8BD7-4D5BEB2B01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l="18943" t="7828" r="31603" b="10041"/>
          <a:stretch/>
        </p:blipFill>
        <p:spPr>
          <a:xfrm>
            <a:off x="7512247" y="2811558"/>
            <a:ext cx="225683" cy="208226"/>
          </a:xfrm>
          <a:prstGeom prst="rect">
            <a:avLst/>
          </a:prstGeom>
        </p:spPr>
      </p:pic>
      <p:sp>
        <p:nvSpPr>
          <p:cNvPr id="185" name="Pentagon 195">
            <a:extLst>
              <a:ext uri="{FF2B5EF4-FFF2-40B4-BE49-F238E27FC236}">
                <a16:creationId xmlns:a16="http://schemas.microsoft.com/office/drawing/2014/main" id="{C20CF406-6413-4CAF-B148-EBD19EDC3FB8}"/>
              </a:ext>
            </a:extLst>
          </p:cNvPr>
          <p:cNvSpPr/>
          <p:nvPr/>
        </p:nvSpPr>
        <p:spPr>
          <a:xfrm>
            <a:off x="10175194" y="2823109"/>
            <a:ext cx="1561498" cy="174795"/>
          </a:xfrm>
          <a:prstGeom prst="homePlat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2569A8A3-1FFC-4A02-92A1-C288FFACECED}"/>
              </a:ext>
            </a:extLst>
          </p:cNvPr>
          <p:cNvSpPr txBox="1"/>
          <p:nvPr/>
        </p:nvSpPr>
        <p:spPr>
          <a:xfrm>
            <a:off x="10345253" y="2819625"/>
            <a:ext cx="144983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950" b="1" kern="0">
                <a:solidFill>
                  <a:prstClr val="white"/>
                </a:solidFill>
              </a:rPr>
              <a:t>“Buy-In Phase” Roadshow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30F36359-1CB1-47E2-BEE3-D058019D47B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l="18943" t="7828" r="31603" b="10041"/>
          <a:stretch/>
        </p:blipFill>
        <p:spPr>
          <a:xfrm>
            <a:off x="10200611" y="2811558"/>
            <a:ext cx="225683" cy="208226"/>
          </a:xfrm>
          <a:prstGeom prst="rect">
            <a:avLst/>
          </a:prstGeom>
        </p:spPr>
      </p:pic>
      <p:sp>
        <p:nvSpPr>
          <p:cNvPr id="188" name="TextBox 187">
            <a:extLst>
              <a:ext uri="{FF2B5EF4-FFF2-40B4-BE49-F238E27FC236}">
                <a16:creationId xmlns:a16="http://schemas.microsoft.com/office/drawing/2014/main" id="{033CB5D0-8C03-43A7-9C2E-E04FC19F5DED}"/>
              </a:ext>
            </a:extLst>
          </p:cNvPr>
          <p:cNvSpPr txBox="1"/>
          <p:nvPr/>
        </p:nvSpPr>
        <p:spPr>
          <a:xfrm>
            <a:off x="3781780" y="4263210"/>
            <a:ext cx="1305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“Did You Know?” Intranet Banner #1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50CBB058-9367-4481-A631-257C29F03130}"/>
              </a:ext>
            </a:extLst>
          </p:cNvPr>
          <p:cNvSpPr txBox="1"/>
          <p:nvPr/>
        </p:nvSpPr>
        <p:spPr>
          <a:xfrm>
            <a:off x="6826997" y="4300710"/>
            <a:ext cx="1476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“Did You Know?” Intranet Banner #2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6FD62902-D576-476B-866F-E873E67610BD}"/>
              </a:ext>
            </a:extLst>
          </p:cNvPr>
          <p:cNvSpPr txBox="1"/>
          <p:nvPr/>
        </p:nvSpPr>
        <p:spPr>
          <a:xfrm>
            <a:off x="10086384" y="4300710"/>
            <a:ext cx="1444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“Did You Know?” Intranet Banner #3</a:t>
            </a:r>
          </a:p>
        </p:txBody>
      </p:sp>
      <p:sp>
        <p:nvSpPr>
          <p:cNvPr id="191" name="Pentagon 259">
            <a:extLst>
              <a:ext uri="{FF2B5EF4-FFF2-40B4-BE49-F238E27FC236}">
                <a16:creationId xmlns:a16="http://schemas.microsoft.com/office/drawing/2014/main" id="{2B87F646-F70A-49B6-B2C6-1B64A3C25AEA}"/>
              </a:ext>
            </a:extLst>
          </p:cNvPr>
          <p:cNvSpPr/>
          <p:nvPr/>
        </p:nvSpPr>
        <p:spPr>
          <a:xfrm>
            <a:off x="7350087" y="6129265"/>
            <a:ext cx="534583" cy="177258"/>
          </a:xfrm>
          <a:prstGeom prst="homePlat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88F60133-C248-4DE7-935B-C8FD98A5F051}"/>
              </a:ext>
            </a:extLst>
          </p:cNvPr>
          <p:cNvSpPr txBox="1"/>
          <p:nvPr/>
        </p:nvSpPr>
        <p:spPr>
          <a:xfrm>
            <a:off x="7480384" y="6120065"/>
            <a:ext cx="190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Competition -“Understand” Phase</a:t>
            </a:r>
          </a:p>
        </p:txBody>
      </p:sp>
      <p:pic>
        <p:nvPicPr>
          <p:cNvPr id="193" name="Picture 192">
            <a:extLst>
              <a:ext uri="{FF2B5EF4-FFF2-40B4-BE49-F238E27FC236}">
                <a16:creationId xmlns:a16="http://schemas.microsoft.com/office/drawing/2014/main" id="{423DB952-7ABD-4D64-8967-1344DEF674C3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6852" y="6143357"/>
            <a:ext cx="175475" cy="175475"/>
          </a:xfrm>
          <a:prstGeom prst="rect">
            <a:avLst/>
          </a:prstGeom>
        </p:spPr>
      </p:pic>
      <p:sp>
        <p:nvSpPr>
          <p:cNvPr id="194" name="Pentagon 271">
            <a:extLst>
              <a:ext uri="{FF2B5EF4-FFF2-40B4-BE49-F238E27FC236}">
                <a16:creationId xmlns:a16="http://schemas.microsoft.com/office/drawing/2014/main" id="{933C5E03-63BE-48D3-AB85-6BDFC48685C4}"/>
              </a:ext>
            </a:extLst>
          </p:cNvPr>
          <p:cNvSpPr/>
          <p:nvPr/>
        </p:nvSpPr>
        <p:spPr>
          <a:xfrm>
            <a:off x="10046372" y="6129265"/>
            <a:ext cx="534583" cy="177258"/>
          </a:xfrm>
          <a:prstGeom prst="homePlat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B272B903-24AA-41C8-9B51-E819CB86A707}"/>
              </a:ext>
            </a:extLst>
          </p:cNvPr>
          <p:cNvSpPr txBox="1"/>
          <p:nvPr/>
        </p:nvSpPr>
        <p:spPr>
          <a:xfrm>
            <a:off x="10175194" y="6129046"/>
            <a:ext cx="14867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Competition -“Buy In” Phase</a:t>
            </a:r>
          </a:p>
        </p:txBody>
      </p:sp>
      <p:pic>
        <p:nvPicPr>
          <p:cNvPr id="196" name="Picture 195">
            <a:extLst>
              <a:ext uri="{FF2B5EF4-FFF2-40B4-BE49-F238E27FC236}">
                <a16:creationId xmlns:a16="http://schemas.microsoft.com/office/drawing/2014/main" id="{D9CBEAAE-8055-45BA-AAD8-6641ED6BB72D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3137" y="6143357"/>
            <a:ext cx="175475" cy="175475"/>
          </a:xfrm>
          <a:prstGeom prst="rect">
            <a:avLst/>
          </a:prstGeom>
        </p:spPr>
      </p:pic>
      <p:sp>
        <p:nvSpPr>
          <p:cNvPr id="197" name="TextBox 196">
            <a:extLst>
              <a:ext uri="{FF2B5EF4-FFF2-40B4-BE49-F238E27FC236}">
                <a16:creationId xmlns:a16="http://schemas.microsoft.com/office/drawing/2014/main" id="{66247FD8-B52A-4D48-BD91-AC38FFBBC376}"/>
              </a:ext>
            </a:extLst>
          </p:cNvPr>
          <p:cNvSpPr txBox="1"/>
          <p:nvPr/>
        </p:nvSpPr>
        <p:spPr>
          <a:xfrm>
            <a:off x="6484063" y="4681859"/>
            <a:ext cx="907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Go-Live Email from Senior Management #2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F23EFC05-9844-4C5B-9315-8471BF9DB8B5}"/>
              </a:ext>
            </a:extLst>
          </p:cNvPr>
          <p:cNvSpPr/>
          <p:nvPr/>
        </p:nvSpPr>
        <p:spPr>
          <a:xfrm>
            <a:off x="6272414" y="4688265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200" name="Picture 199">
            <a:extLst>
              <a:ext uri="{FF2B5EF4-FFF2-40B4-BE49-F238E27FC236}">
                <a16:creationId xmlns:a16="http://schemas.microsoft.com/office/drawing/2014/main" id="{6180F2E5-389F-4BE6-B71E-7546B6AB1C9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</a:blip>
          <a:srcRect l="7235" t="13198" r="8691" b="22694"/>
          <a:stretch/>
        </p:blipFill>
        <p:spPr>
          <a:xfrm>
            <a:off x="6319395" y="4743242"/>
            <a:ext cx="166581" cy="137184"/>
          </a:xfrm>
          <a:prstGeom prst="rect">
            <a:avLst/>
          </a:prstGeom>
        </p:spPr>
      </p:pic>
      <p:sp>
        <p:nvSpPr>
          <p:cNvPr id="203" name="Oval 202">
            <a:extLst>
              <a:ext uri="{FF2B5EF4-FFF2-40B4-BE49-F238E27FC236}">
                <a16:creationId xmlns:a16="http://schemas.microsoft.com/office/drawing/2014/main" id="{CC142153-CA15-4808-B96E-4927BD8D8B19}"/>
              </a:ext>
            </a:extLst>
          </p:cNvPr>
          <p:cNvSpPr/>
          <p:nvPr/>
        </p:nvSpPr>
        <p:spPr>
          <a:xfrm>
            <a:off x="5190341" y="3867112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204" name="Picture 4" descr="Image result for faq icon">
            <a:extLst>
              <a:ext uri="{FF2B5EF4-FFF2-40B4-BE49-F238E27FC236}">
                <a16:creationId xmlns:a16="http://schemas.microsoft.com/office/drawing/2014/main" id="{6E408353-C446-4E88-AB9B-E633F0825C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8" t="20965" r="15477" b="16138"/>
          <a:stretch/>
        </p:blipFill>
        <p:spPr bwMode="auto">
          <a:xfrm>
            <a:off x="5219509" y="3906926"/>
            <a:ext cx="182654" cy="1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" name="Oval 205">
            <a:extLst>
              <a:ext uri="{FF2B5EF4-FFF2-40B4-BE49-F238E27FC236}">
                <a16:creationId xmlns:a16="http://schemas.microsoft.com/office/drawing/2014/main" id="{2A3FBCED-AF0F-4C55-8981-0CAACFE02BA5}"/>
              </a:ext>
            </a:extLst>
          </p:cNvPr>
          <p:cNvSpPr/>
          <p:nvPr/>
        </p:nvSpPr>
        <p:spPr>
          <a:xfrm>
            <a:off x="6192294" y="3861000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207" name="Picture 4" descr="Image result for faq icon">
            <a:extLst>
              <a:ext uri="{FF2B5EF4-FFF2-40B4-BE49-F238E27FC236}">
                <a16:creationId xmlns:a16="http://schemas.microsoft.com/office/drawing/2014/main" id="{649F3C57-8D8A-4C59-A63B-5B8D8BFD37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8" t="20965" r="15477" b="16138"/>
          <a:stretch/>
        </p:blipFill>
        <p:spPr bwMode="auto">
          <a:xfrm>
            <a:off x="6230951" y="3899891"/>
            <a:ext cx="182654" cy="1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" name="TextBox 207">
            <a:extLst>
              <a:ext uri="{FF2B5EF4-FFF2-40B4-BE49-F238E27FC236}">
                <a16:creationId xmlns:a16="http://schemas.microsoft.com/office/drawing/2014/main" id="{E0310810-8A8E-4FF3-9AF5-758794D14A20}"/>
              </a:ext>
            </a:extLst>
          </p:cNvPr>
          <p:cNvSpPr txBox="1"/>
          <p:nvPr/>
        </p:nvSpPr>
        <p:spPr>
          <a:xfrm>
            <a:off x="6388623" y="3850406"/>
            <a:ext cx="764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FAQ Document #2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D76B4174-269B-4251-835D-ACC102FED547}"/>
              </a:ext>
            </a:extLst>
          </p:cNvPr>
          <p:cNvSpPr txBox="1"/>
          <p:nvPr/>
        </p:nvSpPr>
        <p:spPr>
          <a:xfrm>
            <a:off x="10771297" y="3545111"/>
            <a:ext cx="952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800" b="1">
                <a:solidFill>
                  <a:prstClr val="black"/>
                </a:solidFill>
              </a:rPr>
              <a:t>Change Readiness Assessment #4</a:t>
            </a:r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29DCFEF9-1D80-4ED7-926B-10608B5C5072}"/>
              </a:ext>
            </a:extLst>
          </p:cNvPr>
          <p:cNvSpPr/>
          <p:nvPr/>
        </p:nvSpPr>
        <p:spPr>
          <a:xfrm>
            <a:off x="10556971" y="3545111"/>
            <a:ext cx="249872" cy="223499"/>
          </a:xfrm>
          <a:prstGeom prst="ellipse">
            <a:avLst/>
          </a:prstGeom>
          <a:solidFill>
            <a:srgbClr val="FFE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800" kern="0">
              <a:solidFill>
                <a:prstClr val="white"/>
              </a:solidFill>
            </a:endParaRPr>
          </a:p>
        </p:txBody>
      </p:sp>
      <p:pic>
        <p:nvPicPr>
          <p:cNvPr id="213" name="Picture 2" descr="Image result for change readiness assessment icon">
            <a:extLst>
              <a:ext uri="{FF2B5EF4-FFF2-40B4-BE49-F238E27FC236}">
                <a16:creationId xmlns:a16="http://schemas.microsoft.com/office/drawing/2014/main" id="{DCCDA2FF-1534-4845-B5B4-C1474FC33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703" y="3583543"/>
            <a:ext cx="166581" cy="1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94BA2919-EDDA-4DEA-A830-C30F909A2DE2}"/>
              </a:ext>
            </a:extLst>
          </p:cNvPr>
          <p:cNvCxnSpPr>
            <a:cxnSpLocks/>
          </p:cNvCxnSpPr>
          <p:nvPr/>
        </p:nvCxnSpPr>
        <p:spPr>
          <a:xfrm>
            <a:off x="9467725" y="3679988"/>
            <a:ext cx="1101959" cy="0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D4754EED-EAF7-4501-B4ED-017C13240CF6}"/>
              </a:ext>
            </a:extLst>
          </p:cNvPr>
          <p:cNvCxnSpPr>
            <a:cxnSpLocks/>
          </p:cNvCxnSpPr>
          <p:nvPr/>
        </p:nvCxnSpPr>
        <p:spPr>
          <a:xfrm>
            <a:off x="1343254" y="3050680"/>
            <a:ext cx="11182226" cy="0"/>
          </a:xfrm>
          <a:prstGeom prst="line">
            <a:avLst/>
          </a:prstGeom>
          <a:noFill/>
          <a:ln w="12700" cap="flat" cmpd="sng" algn="ctr">
            <a:solidFill>
              <a:srgbClr val="FFE600"/>
            </a:solidFill>
            <a:prstDash val="solid"/>
            <a:miter lim="800000"/>
          </a:ln>
          <a:effectLst/>
        </p:spPr>
      </p:cxn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52379FB7-9A69-4525-859D-4E5146346B6D}"/>
              </a:ext>
            </a:extLst>
          </p:cNvPr>
          <p:cNvCxnSpPr>
            <a:cxnSpLocks/>
          </p:cNvCxnSpPr>
          <p:nvPr/>
        </p:nvCxnSpPr>
        <p:spPr>
          <a:xfrm>
            <a:off x="523404" y="5661248"/>
            <a:ext cx="11200524" cy="0"/>
          </a:xfrm>
          <a:prstGeom prst="line">
            <a:avLst/>
          </a:prstGeom>
          <a:noFill/>
          <a:ln w="12700" cap="flat" cmpd="sng" algn="ctr">
            <a:solidFill>
              <a:srgbClr val="FFE600"/>
            </a:solidFill>
            <a:prstDash val="solid"/>
            <a:miter lim="800000"/>
          </a:ln>
          <a:effectLst/>
        </p:spPr>
      </p:cxnSp>
      <p:sp>
        <p:nvSpPr>
          <p:cNvPr id="217" name="TextBox 216">
            <a:extLst>
              <a:ext uri="{FF2B5EF4-FFF2-40B4-BE49-F238E27FC236}">
                <a16:creationId xmlns:a16="http://schemas.microsoft.com/office/drawing/2014/main" id="{FD41E5B8-7B01-46AE-A688-9EDB3FD4577B}"/>
              </a:ext>
            </a:extLst>
          </p:cNvPr>
          <p:cNvSpPr txBox="1"/>
          <p:nvPr/>
        </p:nvSpPr>
        <p:spPr>
          <a:xfrm>
            <a:off x="3150145" y="1307096"/>
            <a:ext cx="652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eaLnBrk="0" hangingPunct="0">
              <a:spcAft>
                <a:spcPct val="0"/>
              </a:spcAft>
              <a:buClrTx/>
              <a:buSzTx/>
              <a:buFontTx/>
              <a:buNone/>
              <a:defRPr sz="1100" b="1">
                <a:latin typeface="+mn-lt"/>
                <a:ea typeface="SimSun" panose="02010600030101010101" pitchFamily="2" charset="-122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defRPr/>
            </a:pPr>
            <a:r>
              <a:rPr lang="en-US" sz="1200" i="1" kern="0">
                <a:solidFill>
                  <a:prstClr val="black"/>
                </a:solidFill>
              </a:rPr>
              <a:t>2021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0B1D5A8D-6B73-4F86-AB91-5B5D5408D7CB}"/>
              </a:ext>
            </a:extLst>
          </p:cNvPr>
          <p:cNvSpPr txBox="1"/>
          <p:nvPr/>
        </p:nvSpPr>
        <p:spPr>
          <a:xfrm>
            <a:off x="2192747" y="1307593"/>
            <a:ext cx="655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eaLnBrk="0" hangingPunct="0">
              <a:spcAft>
                <a:spcPct val="0"/>
              </a:spcAft>
              <a:buClrTx/>
              <a:buSzTx/>
              <a:buFontTx/>
              <a:buNone/>
              <a:defRPr sz="1100" b="1">
                <a:latin typeface="+mn-lt"/>
                <a:ea typeface="SimSun" panose="02010600030101010101" pitchFamily="2" charset="-122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defRPr/>
            </a:pPr>
            <a:r>
              <a:rPr lang="en-US" sz="1200" i="1" kern="0">
                <a:solidFill>
                  <a:prstClr val="black"/>
                </a:solidFill>
              </a:rPr>
              <a:t>2020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F1008C7D-D8A5-49CD-A0DD-18053726709C}"/>
              </a:ext>
            </a:extLst>
          </p:cNvPr>
          <p:cNvSpPr txBox="1"/>
          <p:nvPr/>
        </p:nvSpPr>
        <p:spPr>
          <a:xfrm>
            <a:off x="9843996" y="1224257"/>
            <a:ext cx="652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eaLnBrk="0" hangingPunct="0">
              <a:spcAft>
                <a:spcPct val="0"/>
              </a:spcAft>
              <a:buClrTx/>
              <a:buSzTx/>
              <a:buFontTx/>
              <a:buNone/>
              <a:defRPr sz="1100" b="1">
                <a:latin typeface="+mn-lt"/>
                <a:ea typeface="SimSun" panose="02010600030101010101" pitchFamily="2" charset="-122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defRPr/>
            </a:pPr>
            <a:r>
              <a:rPr lang="en-US" sz="1200" i="1" kern="0">
                <a:solidFill>
                  <a:prstClr val="black"/>
                </a:solidFill>
              </a:rPr>
              <a:t>2022</a:t>
            </a:r>
          </a:p>
        </p:txBody>
      </p:sp>
      <p:cxnSp>
        <p:nvCxnSpPr>
          <p:cNvPr id="241" name="Straight Connector 240">
            <a:extLst>
              <a:ext uri="{FF2B5EF4-FFF2-40B4-BE49-F238E27FC236}">
                <a16:creationId xmlns:a16="http://schemas.microsoft.com/office/drawing/2014/main" id="{1B5F99E1-23D8-4194-8493-7C0B9DCDD101}"/>
              </a:ext>
            </a:extLst>
          </p:cNvPr>
          <p:cNvCxnSpPr>
            <a:cxnSpLocks/>
          </p:cNvCxnSpPr>
          <p:nvPr/>
        </p:nvCxnSpPr>
        <p:spPr>
          <a:xfrm flipV="1">
            <a:off x="7160271" y="3969534"/>
            <a:ext cx="1562853" cy="1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90000"/>
              </a:srgbClr>
            </a:solidFill>
            <a:prstDash val="solid"/>
            <a:miter lim="800000"/>
          </a:ln>
          <a:effectLst/>
        </p:spPr>
      </p:cxnSp>
      <p:sp>
        <p:nvSpPr>
          <p:cNvPr id="168" name="Slide Number Placeholder 3">
            <a:extLst>
              <a:ext uri="{FF2B5EF4-FFF2-40B4-BE49-F238E27FC236}">
                <a16:creationId xmlns:a16="http://schemas.microsoft.com/office/drawing/2014/main" id="{DD17D66B-5F74-4610-84FB-A8985E2B1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2B903FDF-041A-4879-9609-147D9E62FCBD}"/>
              </a:ext>
            </a:extLst>
          </p:cNvPr>
          <p:cNvGrpSpPr/>
          <p:nvPr/>
        </p:nvGrpSpPr>
        <p:grpSpPr>
          <a:xfrm>
            <a:off x="7361217" y="887671"/>
            <a:ext cx="3394278" cy="583574"/>
            <a:chOff x="7959070" y="647495"/>
            <a:chExt cx="1927264" cy="369571"/>
          </a:xfrm>
        </p:grpSpPr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3E797AF8-0848-45D2-90C3-BBCB95344640}"/>
                </a:ext>
              </a:extLst>
            </p:cNvPr>
            <p:cNvSpPr/>
            <p:nvPr/>
          </p:nvSpPr>
          <p:spPr>
            <a:xfrm>
              <a:off x="7959070" y="678034"/>
              <a:ext cx="120738" cy="111285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utura LT Bold"/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1D841E0E-F7DE-4752-BA87-C6D56DCFE30D}"/>
                </a:ext>
              </a:extLst>
            </p:cNvPr>
            <p:cNvSpPr txBox="1"/>
            <p:nvPr/>
          </p:nvSpPr>
          <p:spPr>
            <a:xfrm>
              <a:off x="8040216" y="647495"/>
              <a:ext cx="1846118" cy="146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5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Conducted by XYZ, supported by CM Team</a:t>
              </a:r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B415D89C-13F8-4CDB-A812-830DE5C5E92B}"/>
                </a:ext>
              </a:extLst>
            </p:cNvPr>
            <p:cNvSpPr/>
            <p:nvPr/>
          </p:nvSpPr>
          <p:spPr>
            <a:xfrm>
              <a:off x="7959070" y="905781"/>
              <a:ext cx="120738" cy="111285"/>
            </a:xfrm>
            <a:prstGeom prst="rect">
              <a:avLst/>
            </a:prstGeom>
            <a:solidFill>
              <a:srgbClr val="FFE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utura LT Bold"/>
              </a:endParaRP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05562178-7D93-46A0-9758-2FC0E928C0F7}"/>
                </a:ext>
              </a:extLst>
            </p:cNvPr>
            <p:cNvSpPr txBox="1"/>
            <p:nvPr/>
          </p:nvSpPr>
          <p:spPr>
            <a:xfrm>
              <a:off x="8044720" y="857337"/>
              <a:ext cx="1574795" cy="146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5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Conducted by YYY CM Team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1561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Document purpose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813F91-E95B-644F-B005-4508FD83B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817" y="1318122"/>
            <a:ext cx="11423503" cy="382686"/>
          </a:xfrm>
        </p:spPr>
        <p:txBody>
          <a:bodyPr anchor="t">
            <a:normAutofit/>
          </a:bodyPr>
          <a:lstStyle/>
          <a:p>
            <a:pPr algn="l"/>
            <a:r>
              <a:rPr lang="en-US" sz="140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This document outlines the strategic approach being taken to engage XYZ’s key stakeholders. </a:t>
            </a:r>
            <a:endParaRPr lang="en-JP" sz="140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D3E5109-05EA-43B9-BEA7-B4148F60AB4A}"/>
              </a:ext>
            </a:extLst>
          </p:cNvPr>
          <p:cNvGrpSpPr/>
          <p:nvPr/>
        </p:nvGrpSpPr>
        <p:grpSpPr>
          <a:xfrm>
            <a:off x="794304" y="1777784"/>
            <a:ext cx="10603393" cy="4388785"/>
            <a:chOff x="494690" y="1777784"/>
            <a:chExt cx="10603393" cy="438878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CED8C4B-02DA-40E6-BD28-0EF4CC8B46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641" t="30192" r="8973" b="5093"/>
            <a:stretch/>
          </p:blipFill>
          <p:spPr>
            <a:xfrm>
              <a:off x="7792978" y="1788138"/>
              <a:ext cx="3303391" cy="1620314"/>
            </a:xfrm>
            <a:prstGeom prst="rect">
              <a:avLst/>
            </a:prstGeom>
            <a:effectLst/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28DAEED-22DF-478E-B4E0-ACEC5B2F8E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699" t="22207" r="21231" b="17556"/>
            <a:stretch/>
          </p:blipFill>
          <p:spPr>
            <a:xfrm>
              <a:off x="4129744" y="1777784"/>
              <a:ext cx="3316657" cy="1642207"/>
            </a:xfrm>
            <a:prstGeom prst="rect">
              <a:avLst/>
            </a:prstGeom>
            <a:effectLst/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95F7FA4-CDAB-4807-A000-DA111924A2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" t="5856" r="427" b="48477"/>
            <a:stretch/>
          </p:blipFill>
          <p:spPr>
            <a:xfrm>
              <a:off x="494690" y="1789029"/>
              <a:ext cx="3287150" cy="1632670"/>
            </a:xfrm>
            <a:prstGeom prst="rect">
              <a:avLst/>
            </a:prstGeom>
            <a:effectLst/>
          </p:spPr>
        </p:pic>
        <p:sp>
          <p:nvSpPr>
            <p:cNvPr id="5" name="Rechteck 48">
              <a:extLst>
                <a:ext uri="{FF2B5EF4-FFF2-40B4-BE49-F238E27FC236}">
                  <a16:creationId xmlns:a16="http://schemas.microsoft.com/office/drawing/2014/main" id="{3CF1E140-2B5F-40E2-9669-2DBB2B9D10FD}"/>
                </a:ext>
              </a:extLst>
            </p:cNvPr>
            <p:cNvSpPr/>
            <p:nvPr/>
          </p:nvSpPr>
          <p:spPr bwMode="gray">
            <a:xfrm>
              <a:off x="494691" y="3429000"/>
              <a:ext cx="3287149" cy="2736304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chemeClr val="accent1"/>
              </a:solidFill>
              <a:prstDash val="solid"/>
              <a:headEnd/>
              <a:tailEnd/>
            </a:ln>
            <a:effectLst/>
          </p:spPr>
          <p:txBody>
            <a:bodyPr vert="horz" wrap="square" lIns="91440" tIns="91440" rIns="91440" bIns="91440" rtlCol="0" anchor="t" anchorCtr="0"/>
            <a:lstStyle/>
            <a:p>
              <a:pPr marL="231775" indent="-231775" defTabSz="456971">
                <a:spcAft>
                  <a:spcPts val="600"/>
                </a:spcAft>
                <a:defRPr/>
              </a:pPr>
              <a:r>
                <a:rPr lang="en-US" sz="1200">
                  <a:solidFill>
                    <a:prstClr val="black"/>
                  </a:solidFill>
                </a:rPr>
                <a:t>This documents aims to:</a:t>
              </a:r>
            </a:p>
            <a:p>
              <a:pPr marL="231775" lvl="1" indent="-231775" defTabSz="773307">
                <a:spcAft>
                  <a:spcPts val="600"/>
                </a:spcAft>
                <a:buClr>
                  <a:schemeClr val="tx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200">
                  <a:cs typeface="Calibri" panose="020F0502020204030204" pitchFamily="34" charset="0"/>
                </a:rPr>
                <a:t>Describe the strategic stakeholder engagement and communication framework.</a:t>
              </a:r>
            </a:p>
            <a:p>
              <a:pPr marL="231775" lvl="1" indent="-231775" defTabSz="773307">
                <a:spcAft>
                  <a:spcPts val="600"/>
                </a:spcAft>
                <a:buClr>
                  <a:schemeClr val="tx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200">
                  <a:cs typeface="Calibri" panose="020F0502020204030204" pitchFamily="34" charset="0"/>
                </a:rPr>
                <a:t>Identify the communication approach, including the use of cascading communication and profiling of stakeholder groups.</a:t>
              </a:r>
            </a:p>
            <a:p>
              <a:pPr marL="231775" lvl="1" indent="-231775" defTabSz="773307">
                <a:spcAft>
                  <a:spcPts val="600"/>
                </a:spcAft>
                <a:buClr>
                  <a:schemeClr val="tx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200">
                  <a:cs typeface="Calibri" panose="020F0502020204030204" pitchFamily="34" charset="0"/>
                </a:rPr>
                <a:t>Identify and leverage existing channels of communication within XYZ.</a:t>
              </a:r>
            </a:p>
            <a:p>
              <a:pPr marL="231775" lvl="1" indent="-231775" defTabSz="773307">
                <a:spcAft>
                  <a:spcPts val="600"/>
                </a:spcAft>
                <a:buClr>
                  <a:schemeClr val="tx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200">
                  <a:cs typeface="Calibri" panose="020F0502020204030204" pitchFamily="34" charset="0"/>
                </a:rPr>
                <a:t>Define the ‘key messages’ required to gather commitment and buy-in from different groups of stakeholders.</a:t>
              </a:r>
            </a:p>
          </p:txBody>
        </p:sp>
        <p:sp>
          <p:nvSpPr>
            <p:cNvPr id="8" name="Rechteck 58">
              <a:extLst>
                <a:ext uri="{FF2B5EF4-FFF2-40B4-BE49-F238E27FC236}">
                  <a16:creationId xmlns:a16="http://schemas.microsoft.com/office/drawing/2014/main" id="{0601E6F6-A238-40F0-81E2-D6D30B541B34}"/>
                </a:ext>
              </a:extLst>
            </p:cNvPr>
            <p:cNvSpPr/>
            <p:nvPr/>
          </p:nvSpPr>
          <p:spPr bwMode="gray">
            <a:xfrm>
              <a:off x="4132736" y="3422964"/>
              <a:ext cx="3310128" cy="2743605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chemeClr val="accent1"/>
              </a:solidFill>
              <a:prstDash val="solid"/>
              <a:headEnd/>
              <a:tailEnd/>
            </a:ln>
            <a:effectLst/>
          </p:spPr>
          <p:txBody>
            <a:bodyPr vert="horz" wrap="square" lIns="91440" tIns="91440" rIns="91440" bIns="91440" rtlCol="0" anchor="t" anchorCtr="0"/>
            <a:lstStyle/>
            <a:p>
              <a:pPr marL="171450" indent="-171450" defTabSz="456971">
                <a:spcAft>
                  <a:spcPts val="600"/>
                </a:spcAft>
                <a:defRPr/>
              </a:pPr>
              <a:r>
                <a:rPr lang="en-US" sz="1200">
                  <a:solidFill>
                    <a:prstClr val="black"/>
                  </a:solidFill>
                </a:rPr>
                <a:t>Key audience of this document: </a:t>
              </a:r>
            </a:p>
            <a:p>
              <a:pPr marL="231775" lvl="1" indent="-231775" defTabSz="773307">
                <a:spcAft>
                  <a:spcPts val="600"/>
                </a:spcAft>
                <a:buClr>
                  <a:schemeClr val="tx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200">
                  <a:cs typeface="Calibri" panose="020F0502020204030204" pitchFamily="34" charset="0"/>
                </a:rPr>
                <a:t>XYZ’s Project Sponsor</a:t>
              </a:r>
            </a:p>
            <a:p>
              <a:pPr marL="231775" lvl="1" indent="-231775" defTabSz="773307">
                <a:spcAft>
                  <a:spcPts val="600"/>
                </a:spcAft>
                <a:buClr>
                  <a:schemeClr val="tx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200">
                  <a:cs typeface="Calibri" panose="020F0502020204030204" pitchFamily="34" charset="0"/>
                </a:rPr>
                <a:t>XYZ’s Change Management Lead</a:t>
              </a:r>
            </a:p>
            <a:p>
              <a:pPr marL="231775" lvl="1" indent="-231775" defTabSz="773307">
                <a:spcAft>
                  <a:spcPts val="600"/>
                </a:spcAft>
                <a:buClr>
                  <a:schemeClr val="tx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200">
                  <a:cs typeface="Calibri" panose="020F0502020204030204" pitchFamily="34" charset="0"/>
                </a:rPr>
                <a:t>XYZ’s Business Process Owners and Change Champions (as representatives)</a:t>
              </a:r>
            </a:p>
            <a:p>
              <a:pPr marL="231775" lvl="1" indent="-231775" defTabSz="773307">
                <a:spcAft>
                  <a:spcPts val="600"/>
                </a:spcAft>
                <a:buClr>
                  <a:schemeClr val="tx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200">
                  <a:cs typeface="Calibri" panose="020F0502020204030204" pitchFamily="34" charset="0"/>
                </a:rPr>
                <a:t>XYZ’s Project Communication Team</a:t>
              </a:r>
            </a:p>
            <a:p>
              <a:pPr marL="231775" lvl="1" indent="-231775" defTabSz="773307">
                <a:spcAft>
                  <a:spcPts val="600"/>
                </a:spcAft>
                <a:buClr>
                  <a:schemeClr val="tx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200">
                  <a:cs typeface="Calibri" panose="020F0502020204030204" pitchFamily="34" charset="0"/>
                </a:rPr>
                <a:t>XYZ’s Project Team</a:t>
              </a:r>
            </a:p>
            <a:p>
              <a:pPr marL="231775" lvl="1" indent="-231775" defTabSz="773307">
                <a:spcAft>
                  <a:spcPts val="600"/>
                </a:spcAft>
                <a:buClr>
                  <a:schemeClr val="tx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200">
                  <a:cs typeface="Calibri" panose="020F0502020204030204" pitchFamily="34" charset="0"/>
                </a:rPr>
                <a:t>XYZ’s Project Management Office (as the PMO)</a:t>
              </a:r>
            </a:p>
          </p:txBody>
        </p:sp>
        <p:sp>
          <p:nvSpPr>
            <p:cNvPr id="10" name="Rechteck 67">
              <a:extLst>
                <a:ext uri="{FF2B5EF4-FFF2-40B4-BE49-F238E27FC236}">
                  <a16:creationId xmlns:a16="http://schemas.microsoft.com/office/drawing/2014/main" id="{CC6ADB3C-3193-45EC-A510-3ABE47107643}"/>
                </a:ext>
              </a:extLst>
            </p:cNvPr>
            <p:cNvSpPr/>
            <p:nvPr/>
          </p:nvSpPr>
          <p:spPr bwMode="gray">
            <a:xfrm>
              <a:off x="7806243" y="3429000"/>
              <a:ext cx="3291840" cy="2727295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chemeClr val="accent1"/>
              </a:solidFill>
              <a:prstDash val="solid"/>
              <a:headEnd/>
              <a:tailEnd/>
            </a:ln>
            <a:effectLst/>
          </p:spPr>
          <p:txBody>
            <a:bodyPr vert="horz" wrap="square" lIns="91440" tIns="91440" rIns="91440" bIns="91440" rtlCol="0" anchor="t" anchorCtr="0"/>
            <a:lstStyle/>
            <a:p>
              <a:pPr defTabSz="456971">
                <a:spcAft>
                  <a:spcPts val="600"/>
                </a:spcAft>
                <a:buClr>
                  <a:schemeClr val="accent1"/>
                </a:buClr>
                <a:defRPr/>
              </a:pPr>
              <a:r>
                <a:rPr lang="en-US" sz="1200">
                  <a:solidFill>
                    <a:prstClr val="black"/>
                  </a:solidFill>
                </a:rPr>
                <a:t>This document is to be used:</a:t>
              </a:r>
            </a:p>
            <a:p>
              <a:pPr marL="231775" lvl="1" indent="-231775" defTabSz="773307">
                <a:spcAft>
                  <a:spcPts val="600"/>
                </a:spcAft>
                <a:buClr>
                  <a:schemeClr val="tx1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GB" sz="1200">
                  <a:cs typeface="Calibri" panose="020F0502020204030204" pitchFamily="34" charset="0"/>
                  <a:sym typeface="Calibri" panose="020F0502020204030204" pitchFamily="34" charset="0"/>
                </a:rPr>
                <a:t>To define all aspects of stakeholder engagement including monitoring key issues/ concerns / perceptions, defining and communicating key messages and planning key engagement opportunities.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9261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Elbow Connector 243">
            <a:extLst>
              <a:ext uri="{FF2B5EF4-FFF2-40B4-BE49-F238E27FC236}">
                <a16:creationId xmlns:a16="http://schemas.microsoft.com/office/drawing/2014/main" id="{DF7F89CC-D463-4D79-A5E6-859AE0C314B8}"/>
              </a:ext>
            </a:extLst>
          </p:cNvPr>
          <p:cNvCxnSpPr>
            <a:cxnSpLocks/>
            <a:stCxn id="41" idx="2"/>
          </p:cNvCxnSpPr>
          <p:nvPr/>
        </p:nvCxnSpPr>
        <p:spPr>
          <a:xfrm rot="16200000" flipH="1">
            <a:off x="5834814" y="3849536"/>
            <a:ext cx="1237347" cy="511843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FD183AF6-7F4B-4B74-800D-BC3E2CF8833D}"/>
              </a:ext>
            </a:extLst>
          </p:cNvPr>
          <p:cNvCxnSpPr>
            <a:cxnSpLocks/>
          </p:cNvCxnSpPr>
          <p:nvPr/>
        </p:nvCxnSpPr>
        <p:spPr>
          <a:xfrm>
            <a:off x="5369105" y="2342305"/>
            <a:ext cx="0" cy="2415696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548680"/>
            <a:ext cx="9793088" cy="809131"/>
          </a:xfrm>
        </p:spPr>
        <p:txBody>
          <a:bodyPr anchor="t" anchorCtr="0">
            <a:noAutofit/>
          </a:bodyPr>
          <a:lstStyle/>
          <a:p>
            <a:pPr algn="l" defTabSz="91440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JM"/>
              <a:t>High-level plan</a:t>
            </a:r>
            <a:endParaRPr lang="en-JM" altLang="en-US"/>
          </a:p>
        </p:txBody>
      </p:sp>
      <p:cxnSp>
        <p:nvCxnSpPr>
          <p:cNvPr id="20" name="Elbow Connector 18">
            <a:extLst>
              <a:ext uri="{FF2B5EF4-FFF2-40B4-BE49-F238E27FC236}">
                <a16:creationId xmlns:a16="http://schemas.microsoft.com/office/drawing/2014/main" id="{686C9E84-1004-4200-AB2B-33682EB2B171}"/>
              </a:ext>
            </a:extLst>
          </p:cNvPr>
          <p:cNvCxnSpPr>
            <a:cxnSpLocks/>
            <a:stCxn id="77" idx="2"/>
          </p:cNvCxnSpPr>
          <p:nvPr/>
        </p:nvCxnSpPr>
        <p:spPr>
          <a:xfrm rot="5400000">
            <a:off x="9339922" y="3094432"/>
            <a:ext cx="2407508" cy="894828"/>
          </a:xfrm>
          <a:prstGeom prst="bentConnector3">
            <a:avLst>
              <a:gd name="adj1" fmla="val 9515"/>
            </a:avLst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1" name="Elbow Connector 12">
            <a:extLst>
              <a:ext uri="{FF2B5EF4-FFF2-40B4-BE49-F238E27FC236}">
                <a16:creationId xmlns:a16="http://schemas.microsoft.com/office/drawing/2014/main" id="{3FDAE41A-90E6-43B1-8B7D-81A813646B7E}"/>
              </a:ext>
            </a:extLst>
          </p:cNvPr>
          <p:cNvCxnSpPr>
            <a:cxnSpLocks/>
            <a:stCxn id="79" idx="2"/>
          </p:cNvCxnSpPr>
          <p:nvPr/>
        </p:nvCxnSpPr>
        <p:spPr>
          <a:xfrm rot="16200000" flipH="1">
            <a:off x="8882660" y="3770094"/>
            <a:ext cx="1420294" cy="537604"/>
          </a:xfrm>
          <a:prstGeom prst="bentConnector3">
            <a:avLst>
              <a:gd name="adj1" fmla="val 29483"/>
            </a:avLst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C6B5788-D708-4716-B490-61D45621114E}"/>
              </a:ext>
            </a:extLst>
          </p:cNvPr>
          <p:cNvCxnSpPr>
            <a:cxnSpLocks/>
          </p:cNvCxnSpPr>
          <p:nvPr/>
        </p:nvCxnSpPr>
        <p:spPr>
          <a:xfrm>
            <a:off x="11280576" y="3563729"/>
            <a:ext cx="0" cy="1194272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7021F83-73B2-4A71-9469-C990F10717BD}"/>
              </a:ext>
            </a:extLst>
          </p:cNvPr>
          <p:cNvCxnSpPr>
            <a:cxnSpLocks/>
          </p:cNvCxnSpPr>
          <p:nvPr/>
        </p:nvCxnSpPr>
        <p:spPr>
          <a:xfrm flipH="1">
            <a:off x="8058347" y="3645712"/>
            <a:ext cx="19471" cy="107841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46460A0-DD81-437B-A80A-5DD856611833}"/>
              </a:ext>
            </a:extLst>
          </p:cNvPr>
          <p:cNvCxnSpPr>
            <a:cxnSpLocks/>
          </p:cNvCxnSpPr>
          <p:nvPr/>
        </p:nvCxnSpPr>
        <p:spPr>
          <a:xfrm>
            <a:off x="2901588" y="3546690"/>
            <a:ext cx="0" cy="122835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" name="Elbow Connector 243">
            <a:extLst>
              <a:ext uri="{FF2B5EF4-FFF2-40B4-BE49-F238E27FC236}">
                <a16:creationId xmlns:a16="http://schemas.microsoft.com/office/drawing/2014/main" id="{442AA12F-6EC6-4D07-8A41-1F55CB90FD75}"/>
              </a:ext>
            </a:extLst>
          </p:cNvPr>
          <p:cNvCxnSpPr>
            <a:cxnSpLocks/>
          </p:cNvCxnSpPr>
          <p:nvPr/>
        </p:nvCxnSpPr>
        <p:spPr>
          <a:xfrm rot="16200000" flipH="1">
            <a:off x="2657301" y="3370626"/>
            <a:ext cx="2293343" cy="451201"/>
          </a:xfrm>
          <a:prstGeom prst="bentConnector3">
            <a:avLst>
              <a:gd name="adj1" fmla="val 60516"/>
            </a:avLst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E6ADB63-0A9F-4D99-820A-9974B855DB9F}"/>
              </a:ext>
            </a:extLst>
          </p:cNvPr>
          <p:cNvCxnSpPr>
            <a:cxnSpLocks/>
          </p:cNvCxnSpPr>
          <p:nvPr/>
        </p:nvCxnSpPr>
        <p:spPr bwMode="auto">
          <a:xfrm flipV="1">
            <a:off x="834128" y="4738763"/>
            <a:ext cx="11039705" cy="20502"/>
          </a:xfrm>
          <a:prstGeom prst="line">
            <a:avLst/>
          </a:prstGeom>
          <a:solidFill>
            <a:srgbClr val="5B9BD5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40E51481-4291-46B5-8CB1-71ED5D1A896A}"/>
              </a:ext>
            </a:extLst>
          </p:cNvPr>
          <p:cNvSpPr/>
          <p:nvPr/>
        </p:nvSpPr>
        <p:spPr bwMode="auto">
          <a:xfrm rot="16200000">
            <a:off x="-558365" y="2619728"/>
            <a:ext cx="2370061" cy="294579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ED7D31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lang="en-US" sz="1100" b="1" kern="0">
                <a:solidFill>
                  <a:prstClr val="white"/>
                </a:solidFill>
                <a:cs typeface="Arial" panose="020B0604020202020204" pitchFamily="34" charset="0"/>
              </a:rPr>
              <a:t>communication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99A2919-3A50-418C-AAF7-85EFA2E9F88E}"/>
              </a:ext>
            </a:extLst>
          </p:cNvPr>
          <p:cNvSpPr/>
          <p:nvPr/>
        </p:nvSpPr>
        <p:spPr bwMode="auto">
          <a:xfrm rot="16200000">
            <a:off x="-122544" y="5490738"/>
            <a:ext cx="1498420" cy="294578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rgbClr val="70AD47">
                <a:lumMod val="20000"/>
                <a:lumOff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ED7D31"/>
              </a:buClr>
              <a:buSzPct val="80000"/>
            </a:pPr>
            <a:r>
              <a:rPr lang="en-US" sz="800" b="1" kern="0">
                <a:solidFill>
                  <a:prstClr val="white"/>
                </a:solidFill>
                <a:cs typeface="Arial" panose="020B0604020202020204" pitchFamily="34" charset="0"/>
              </a:rPr>
              <a:t>Stakeholder </a:t>
            </a:r>
            <a:r>
              <a:rPr lang="en-US" sz="900" b="1" kern="0">
                <a:solidFill>
                  <a:prstClr val="white"/>
                </a:solidFill>
                <a:cs typeface="Arial" panose="020B0604020202020204" pitchFamily="34" charset="0"/>
              </a:rPr>
              <a:t>Engagements</a:t>
            </a:r>
          </a:p>
        </p:txBody>
      </p:sp>
      <p:sp>
        <p:nvSpPr>
          <p:cNvPr id="33" name="Richtungspfeil 28">
            <a:extLst>
              <a:ext uri="{FF2B5EF4-FFF2-40B4-BE49-F238E27FC236}">
                <a16:creationId xmlns:a16="http://schemas.microsoft.com/office/drawing/2014/main" id="{59C41523-73FF-4148-B582-D52248F1A5EA}"/>
              </a:ext>
            </a:extLst>
          </p:cNvPr>
          <p:cNvSpPr/>
          <p:nvPr/>
        </p:nvSpPr>
        <p:spPr bwMode="auto">
          <a:xfrm rot="10800000" flipH="1" flipV="1">
            <a:off x="825167" y="4044065"/>
            <a:ext cx="3116017" cy="259318"/>
          </a:xfrm>
          <a:prstGeom prst="homePlate">
            <a:avLst>
              <a:gd name="adj" fmla="val 45210"/>
            </a:avLst>
          </a:prstGeom>
          <a:solidFill>
            <a:schemeClr val="accent1"/>
          </a:solidFill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kern="0" noProof="1">
                <a:solidFill>
                  <a:schemeClr val="bg1"/>
                </a:solidFill>
                <a:cs typeface="Arial" panose="020B0604020202020204" pitchFamily="34" charset="0"/>
              </a:rPr>
              <a:t>Explore</a:t>
            </a:r>
          </a:p>
        </p:txBody>
      </p:sp>
      <p:sp>
        <p:nvSpPr>
          <p:cNvPr id="34" name="Richtungspfeil 28">
            <a:extLst>
              <a:ext uri="{FF2B5EF4-FFF2-40B4-BE49-F238E27FC236}">
                <a16:creationId xmlns:a16="http://schemas.microsoft.com/office/drawing/2014/main" id="{3650AF25-ECE3-47E5-88C3-31A6BFF97D95}"/>
              </a:ext>
            </a:extLst>
          </p:cNvPr>
          <p:cNvSpPr/>
          <p:nvPr/>
        </p:nvSpPr>
        <p:spPr bwMode="auto">
          <a:xfrm rot="10800000" flipH="1" flipV="1">
            <a:off x="9837913" y="4044066"/>
            <a:ext cx="2081888" cy="253844"/>
          </a:xfrm>
          <a:prstGeom prst="chevron">
            <a:avLst/>
          </a:prstGeom>
          <a:solidFill>
            <a:schemeClr val="accent1"/>
          </a:solidFill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kern="0" noProof="1">
                <a:solidFill>
                  <a:schemeClr val="bg1"/>
                </a:solidFill>
                <a:cs typeface="Arial" panose="020B0604020202020204" pitchFamily="34" charset="0"/>
              </a:rPr>
              <a:t>Run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F4ECC4-D8C8-4D04-AECC-0965C201FB28}"/>
              </a:ext>
            </a:extLst>
          </p:cNvPr>
          <p:cNvSpPr txBox="1"/>
          <p:nvPr/>
        </p:nvSpPr>
        <p:spPr>
          <a:xfrm>
            <a:off x="7292246" y="2573582"/>
            <a:ext cx="1262699" cy="10618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000000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buClr>
                <a:srgbClr val="ED7D31"/>
              </a:buClr>
              <a:buSzPct val="80000"/>
              <a:defRPr/>
            </a:pPr>
            <a:r>
              <a:rPr lang="en-US" sz="900" kern="0"/>
              <a:t>Email reminder </a:t>
            </a:r>
          </a:p>
          <a:p>
            <a:pPr>
              <a:buClr>
                <a:srgbClr val="ED7D31"/>
              </a:buClr>
              <a:buSzPct val="80000"/>
              <a:defRPr/>
            </a:pPr>
            <a:r>
              <a:rPr lang="en-US" sz="900" kern="0"/>
              <a:t>to Key Users </a:t>
            </a:r>
          </a:p>
          <a:p>
            <a:pPr>
              <a:buClr>
                <a:srgbClr val="ED7D31"/>
              </a:buClr>
              <a:buSzPct val="80000"/>
              <a:defRPr/>
            </a:pPr>
            <a:r>
              <a:rPr lang="en-US" sz="900" kern="0"/>
              <a:t>(End User Training)</a:t>
            </a:r>
          </a:p>
          <a:p>
            <a:pPr>
              <a:buClr>
                <a:srgbClr val="ED7D31"/>
              </a:buClr>
              <a:buSzPct val="80000"/>
              <a:buFont typeface="Arial" charset="0"/>
              <a:buNone/>
              <a:defRPr/>
            </a:pPr>
            <a:r>
              <a:rPr lang="en-US" sz="900" b="0" kern="0"/>
              <a:t>Email to share preparations and expectations for End User training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89A4314-856A-48DE-B22A-22D39770A856}"/>
              </a:ext>
            </a:extLst>
          </p:cNvPr>
          <p:cNvCxnSpPr>
            <a:cxnSpLocks/>
          </p:cNvCxnSpPr>
          <p:nvPr/>
        </p:nvCxnSpPr>
        <p:spPr>
          <a:xfrm>
            <a:off x="4307782" y="3645712"/>
            <a:ext cx="0" cy="1099885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7" name="Diamond 36">
            <a:extLst>
              <a:ext uri="{FF2B5EF4-FFF2-40B4-BE49-F238E27FC236}">
                <a16:creationId xmlns:a16="http://schemas.microsoft.com/office/drawing/2014/main" id="{3F85216E-A2A0-427A-A597-44FF2F5B66C7}"/>
              </a:ext>
            </a:extLst>
          </p:cNvPr>
          <p:cNvSpPr/>
          <p:nvPr/>
        </p:nvSpPr>
        <p:spPr bwMode="gray">
          <a:xfrm>
            <a:off x="4723820" y="4636540"/>
            <a:ext cx="161748" cy="215329"/>
          </a:xfrm>
          <a:prstGeom prst="diamond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lIns="104773" tIns="52386" rIns="104773" bIns="52386" rtlCol="0" anchor="t" anchorCtr="0"/>
          <a:lstStyle/>
          <a:p>
            <a:pPr defTabSz="940147" fontAlgn="base">
              <a:spcBef>
                <a:spcPct val="0"/>
              </a:spcBef>
              <a:spcAft>
                <a:spcPct val="50000"/>
              </a:spcAft>
              <a:buClr>
                <a:srgbClr val="ED7D31"/>
              </a:buClr>
              <a:buSzPct val="80000"/>
              <a:buFont typeface="Arial" charset="0"/>
              <a:buNone/>
              <a:defRPr/>
            </a:pPr>
            <a:endParaRPr lang="en-US" sz="700" ker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69366AB-FBDE-4EEE-9C1D-79D96D4AA84A}"/>
              </a:ext>
            </a:extLst>
          </p:cNvPr>
          <p:cNvSpPr txBox="1"/>
          <p:nvPr/>
        </p:nvSpPr>
        <p:spPr>
          <a:xfrm>
            <a:off x="4307782" y="4283804"/>
            <a:ext cx="1061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Trial Data </a:t>
            </a:r>
          </a:p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Migration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B49423-7522-42BE-8953-7B296D4FD7E1}"/>
              </a:ext>
            </a:extLst>
          </p:cNvPr>
          <p:cNvSpPr txBox="1"/>
          <p:nvPr/>
        </p:nvSpPr>
        <p:spPr>
          <a:xfrm>
            <a:off x="5546098" y="4283804"/>
            <a:ext cx="1228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User Acceptance Testing (UAT)</a:t>
            </a:r>
          </a:p>
        </p:txBody>
      </p:sp>
      <p:sp>
        <p:nvSpPr>
          <p:cNvPr id="40" name="Diamond 39">
            <a:extLst>
              <a:ext uri="{FF2B5EF4-FFF2-40B4-BE49-F238E27FC236}">
                <a16:creationId xmlns:a16="http://schemas.microsoft.com/office/drawing/2014/main" id="{BF85D5E9-5022-4006-9BB5-C3B91A22CF22}"/>
              </a:ext>
            </a:extLst>
          </p:cNvPr>
          <p:cNvSpPr/>
          <p:nvPr/>
        </p:nvSpPr>
        <p:spPr bwMode="gray">
          <a:xfrm>
            <a:off x="6027049" y="4636540"/>
            <a:ext cx="161748" cy="215329"/>
          </a:xfrm>
          <a:prstGeom prst="diamond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lIns="104773" tIns="52386" rIns="104773" bIns="52386" rtlCol="0" anchor="t" anchorCtr="0"/>
          <a:lstStyle/>
          <a:p>
            <a:pPr defTabSz="940147" fontAlgn="base">
              <a:spcBef>
                <a:spcPct val="0"/>
              </a:spcBef>
              <a:spcAft>
                <a:spcPct val="50000"/>
              </a:spcAft>
              <a:buClr>
                <a:srgbClr val="ED7D31"/>
              </a:buClr>
              <a:buSzPct val="80000"/>
              <a:buFont typeface="Arial" charset="0"/>
              <a:buNone/>
              <a:defRPr/>
            </a:pPr>
            <a:endParaRPr lang="en-US" sz="700" ker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757CD4-00CA-481B-AAC8-02D2D907E1BE}"/>
              </a:ext>
            </a:extLst>
          </p:cNvPr>
          <p:cNvSpPr txBox="1"/>
          <p:nvPr/>
        </p:nvSpPr>
        <p:spPr>
          <a:xfrm>
            <a:off x="5536194" y="2701955"/>
            <a:ext cx="1322743" cy="7848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000000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buClr>
                <a:srgbClr val="ED7D31"/>
              </a:buClr>
              <a:buSzPct val="80000"/>
              <a:defRPr/>
            </a:pPr>
            <a:r>
              <a:rPr lang="en-US" sz="900" kern="0"/>
              <a:t>Survey </a:t>
            </a:r>
            <a:r>
              <a:rPr lang="en-US" sz="900" i="1" kern="0"/>
              <a:t>(Value Add)</a:t>
            </a:r>
          </a:p>
          <a:p>
            <a:pPr>
              <a:buClr>
                <a:srgbClr val="ED7D31"/>
              </a:buClr>
              <a:buSzPct val="80000"/>
              <a:defRPr/>
            </a:pPr>
            <a:r>
              <a:rPr lang="en-US" sz="900" b="0" kern="0"/>
              <a:t>Pulse survey via email to measure employee sentiments to compare against baseline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13E4419-91E0-4460-B72B-8832DBFF1719}"/>
              </a:ext>
            </a:extLst>
          </p:cNvPr>
          <p:cNvSpPr txBox="1"/>
          <p:nvPr/>
        </p:nvSpPr>
        <p:spPr>
          <a:xfrm>
            <a:off x="2901588" y="4283804"/>
            <a:ext cx="11279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Blueprint Sign Off</a:t>
            </a:r>
          </a:p>
        </p:txBody>
      </p:sp>
      <p:sp>
        <p:nvSpPr>
          <p:cNvPr id="43" name="Diamond 42">
            <a:extLst>
              <a:ext uri="{FF2B5EF4-FFF2-40B4-BE49-F238E27FC236}">
                <a16:creationId xmlns:a16="http://schemas.microsoft.com/office/drawing/2014/main" id="{09717515-A4E5-4844-8DB8-1B869B234F05}"/>
              </a:ext>
            </a:extLst>
          </p:cNvPr>
          <p:cNvSpPr/>
          <p:nvPr/>
        </p:nvSpPr>
        <p:spPr bwMode="gray">
          <a:xfrm>
            <a:off x="3471552" y="4636540"/>
            <a:ext cx="161748" cy="215329"/>
          </a:xfrm>
          <a:prstGeom prst="diamond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lIns="104773" tIns="52386" rIns="104773" bIns="52386" rtlCol="0" anchor="t" anchorCtr="0"/>
          <a:lstStyle/>
          <a:p>
            <a:pPr defTabSz="940147" fontAlgn="base">
              <a:spcBef>
                <a:spcPct val="0"/>
              </a:spcBef>
              <a:spcAft>
                <a:spcPct val="50000"/>
              </a:spcAft>
              <a:buClr>
                <a:srgbClr val="ED7D31"/>
              </a:buClr>
              <a:buSzPct val="80000"/>
              <a:buFont typeface="Arial" charset="0"/>
              <a:buNone/>
              <a:defRPr/>
            </a:pPr>
            <a:endParaRPr lang="en-US" sz="700" ker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B95167-2784-4E82-B8C2-12BBA4C7D39A}"/>
              </a:ext>
            </a:extLst>
          </p:cNvPr>
          <p:cNvSpPr txBox="1"/>
          <p:nvPr/>
        </p:nvSpPr>
        <p:spPr>
          <a:xfrm>
            <a:off x="2063821" y="2943716"/>
            <a:ext cx="1284092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000000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buClr>
                <a:srgbClr val="ED7D31"/>
              </a:buClr>
              <a:buSzPct val="80000"/>
              <a:buFont typeface="Arial" charset="0"/>
              <a:buNone/>
              <a:defRPr/>
            </a:pPr>
            <a:r>
              <a:rPr lang="en-US" sz="900" kern="0"/>
              <a:t>Email reminder </a:t>
            </a:r>
          </a:p>
          <a:p>
            <a:pPr>
              <a:buClr>
                <a:srgbClr val="ED7D31"/>
              </a:buClr>
              <a:buSzPct val="80000"/>
              <a:buFont typeface="Arial" charset="0"/>
              <a:buNone/>
              <a:defRPr/>
            </a:pPr>
            <a:r>
              <a:rPr lang="en-US" sz="900" kern="0"/>
              <a:t>for HOD </a:t>
            </a:r>
          </a:p>
          <a:p>
            <a:pPr>
              <a:buClr>
                <a:srgbClr val="ED7D31"/>
              </a:buClr>
              <a:buSzPct val="80000"/>
              <a:buFont typeface="Arial" charset="0"/>
              <a:buNone/>
              <a:defRPr/>
            </a:pPr>
            <a:r>
              <a:rPr lang="en-US" sz="900" b="0" kern="0"/>
              <a:t>Reminder of Division Blueprint Sign-Off</a:t>
            </a:r>
            <a:endParaRPr lang="en-US" sz="900" b="0" kern="0">
              <a:solidFill>
                <a:srgbClr val="FF00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064DA98-3CBA-4B94-B3EB-AEB98E17B24F}"/>
              </a:ext>
            </a:extLst>
          </p:cNvPr>
          <p:cNvSpPr txBox="1"/>
          <p:nvPr/>
        </p:nvSpPr>
        <p:spPr>
          <a:xfrm>
            <a:off x="10373991" y="4293376"/>
            <a:ext cx="1228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Go-</a:t>
            </a:r>
          </a:p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Live</a:t>
            </a: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D4552EC6-6FF4-4C21-B3EC-6763F0C14088}"/>
              </a:ext>
            </a:extLst>
          </p:cNvPr>
          <p:cNvSpPr/>
          <p:nvPr/>
        </p:nvSpPr>
        <p:spPr bwMode="gray">
          <a:xfrm>
            <a:off x="8868173" y="4631098"/>
            <a:ext cx="161748" cy="215329"/>
          </a:xfrm>
          <a:prstGeom prst="diamond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lIns="104773" tIns="52386" rIns="104773" bIns="52386" rtlCol="0" anchor="t" anchorCtr="0"/>
          <a:lstStyle/>
          <a:p>
            <a:pPr defTabSz="940147" fontAlgn="base">
              <a:spcBef>
                <a:spcPct val="0"/>
              </a:spcBef>
              <a:spcAft>
                <a:spcPct val="50000"/>
              </a:spcAft>
              <a:buClr>
                <a:srgbClr val="ED7D31"/>
              </a:buClr>
              <a:buSzPct val="80000"/>
              <a:buFont typeface="Arial" charset="0"/>
              <a:buNone/>
              <a:defRPr/>
            </a:pPr>
            <a:endParaRPr lang="en-US" sz="700" ker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7" name="Richtungspfeil 28">
            <a:extLst>
              <a:ext uri="{FF2B5EF4-FFF2-40B4-BE49-F238E27FC236}">
                <a16:creationId xmlns:a16="http://schemas.microsoft.com/office/drawing/2014/main" id="{AA1F11C6-40C0-4D33-A72C-BCBF20AFCD63}"/>
              </a:ext>
            </a:extLst>
          </p:cNvPr>
          <p:cNvSpPr/>
          <p:nvPr/>
        </p:nvSpPr>
        <p:spPr bwMode="auto">
          <a:xfrm rot="10800000" flipH="1" flipV="1">
            <a:off x="3809399" y="4054377"/>
            <a:ext cx="4147315" cy="266970"/>
          </a:xfrm>
          <a:prstGeom prst="chevron">
            <a:avLst/>
          </a:prstGeom>
          <a:solidFill>
            <a:schemeClr val="accent1"/>
          </a:solidFill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kern="0" noProof="1">
                <a:solidFill>
                  <a:schemeClr val="bg1"/>
                </a:solidFill>
                <a:cs typeface="Arial" panose="020B0604020202020204" pitchFamily="34" charset="0"/>
              </a:rPr>
              <a:t>Realise</a:t>
            </a:r>
          </a:p>
        </p:txBody>
      </p:sp>
      <p:sp>
        <p:nvSpPr>
          <p:cNvPr id="48" name="Richtungspfeil 28">
            <a:extLst>
              <a:ext uri="{FF2B5EF4-FFF2-40B4-BE49-F238E27FC236}">
                <a16:creationId xmlns:a16="http://schemas.microsoft.com/office/drawing/2014/main" id="{0E3D6C6A-0532-47A0-AA6E-A4EF44094636}"/>
              </a:ext>
            </a:extLst>
          </p:cNvPr>
          <p:cNvSpPr/>
          <p:nvPr/>
        </p:nvSpPr>
        <p:spPr bwMode="auto">
          <a:xfrm rot="10800000" flipH="1" flipV="1">
            <a:off x="7862991" y="4044065"/>
            <a:ext cx="2081888" cy="260051"/>
          </a:xfrm>
          <a:prstGeom prst="chevron">
            <a:avLst/>
          </a:prstGeom>
          <a:solidFill>
            <a:schemeClr val="accent1"/>
          </a:solidFill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kern="0" noProof="1">
                <a:solidFill>
                  <a:schemeClr val="bg1"/>
                </a:solidFill>
                <a:cs typeface="Arial" panose="020B0604020202020204" pitchFamily="34" charset="0"/>
              </a:rPr>
              <a:t>Deploy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0614FE1F-58E8-4EDE-9E62-95D4A48910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5B9BD5">
                <a:shade val="45000"/>
                <a:satMod val="135000"/>
              </a:srgbClr>
              <a:prstClr val="white"/>
            </a:duotone>
          </a:blip>
          <a:srcRect l="7235" t="13198" r="8691" b="22694"/>
          <a:stretch/>
        </p:blipFill>
        <p:spPr>
          <a:xfrm>
            <a:off x="3066614" y="3005682"/>
            <a:ext cx="232032" cy="201427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410D7704-8B58-49BE-9502-A1845C6FDE22}"/>
              </a:ext>
            </a:extLst>
          </p:cNvPr>
          <p:cNvGrpSpPr/>
          <p:nvPr/>
        </p:nvGrpSpPr>
        <p:grpSpPr>
          <a:xfrm>
            <a:off x="4744694" y="1553914"/>
            <a:ext cx="1288734" cy="784830"/>
            <a:chOff x="4930722" y="962318"/>
            <a:chExt cx="1358481" cy="784830"/>
          </a:xfrm>
          <a:solidFill>
            <a:schemeClr val="bg2"/>
          </a:solidFill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ADB9044-23B4-4FAD-AB42-47299C66A659}"/>
                </a:ext>
              </a:extLst>
            </p:cNvPr>
            <p:cNvSpPr txBox="1"/>
            <p:nvPr/>
          </p:nvSpPr>
          <p:spPr>
            <a:xfrm>
              <a:off x="4930722" y="962318"/>
              <a:ext cx="1358481" cy="7848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eaLnBrk="1" fontAlgn="auto" hangingPunct="1">
                <a:spcBef>
                  <a:spcPts val="0"/>
                </a:spcBef>
                <a:spcAft>
                  <a:spcPts val="0"/>
                </a:spcAft>
                <a:defRPr b="1">
                  <a:solidFill>
                    <a:srgbClr val="000000"/>
                  </a:solidFill>
                  <a:latin typeface="+mn-lt"/>
                  <a:cs typeface="Arial" panose="020B0604020202020204" pitchFamily="34" charset="0"/>
                </a:defRPr>
              </a:lvl1pPr>
            </a:lstStyle>
            <a:p>
              <a:pPr>
                <a:buClr>
                  <a:srgbClr val="ED7D31"/>
                </a:buClr>
                <a:buSzPct val="80000"/>
                <a:defRPr/>
              </a:pPr>
              <a:r>
                <a:rPr lang="en-US" sz="900" kern="0"/>
                <a:t>Email reminder to </a:t>
              </a:r>
            </a:p>
            <a:p>
              <a:pPr>
                <a:buClr>
                  <a:srgbClr val="ED7D31"/>
                </a:buClr>
                <a:buSzPct val="80000"/>
                <a:defRPr/>
              </a:pPr>
              <a:r>
                <a:rPr lang="en-US" sz="900" kern="0"/>
                <a:t>Key Users </a:t>
              </a:r>
            </a:p>
            <a:p>
              <a:pPr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900" b="0" kern="0"/>
                <a:t>Email to share preparations and expectations for UAT</a:t>
              </a:r>
            </a:p>
          </p:txBody>
        </p: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013CE41A-CB86-4106-8238-9CA556A48B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rgbClr val="5B9BD5">
                  <a:shade val="45000"/>
                  <a:satMod val="135000"/>
                </a:srgbClr>
                <a:prstClr val="white"/>
              </a:duotone>
            </a:blip>
            <a:srcRect l="7235" t="13198" r="8691" b="22694"/>
            <a:stretch/>
          </p:blipFill>
          <p:spPr>
            <a:xfrm>
              <a:off x="5996099" y="989397"/>
              <a:ext cx="244590" cy="201427"/>
            </a:xfrm>
            <a:prstGeom prst="rect">
              <a:avLst/>
            </a:prstGeom>
            <a:grpFill/>
          </p:spPr>
        </p:pic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B21818B1-6276-41EB-8E17-D3B21D1117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5B9BD5">
                <a:shade val="45000"/>
                <a:satMod val="135000"/>
              </a:srgbClr>
              <a:prstClr val="white"/>
            </a:duotone>
          </a:blip>
          <a:srcRect l="7235" t="13198" r="8691" b="22694"/>
          <a:stretch/>
        </p:blipFill>
        <p:spPr>
          <a:xfrm>
            <a:off x="8241953" y="2639009"/>
            <a:ext cx="232032" cy="201427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66F66244-40B6-4DC7-8633-21D987A10C11}"/>
              </a:ext>
            </a:extLst>
          </p:cNvPr>
          <p:cNvSpPr txBox="1"/>
          <p:nvPr/>
        </p:nvSpPr>
        <p:spPr>
          <a:xfrm>
            <a:off x="10505604" y="2743702"/>
            <a:ext cx="1375937" cy="923330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000000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buClr>
                <a:srgbClr val="ED7D31"/>
              </a:buClr>
              <a:buSzPct val="80000"/>
              <a:defRPr/>
            </a:pPr>
            <a:r>
              <a:rPr lang="en-US" sz="900" kern="0">
                <a:cs typeface="Arial"/>
              </a:rPr>
              <a:t>Day 1 Go-Live </a:t>
            </a:r>
            <a:endParaRPr lang="en-US" sz="900" kern="0"/>
          </a:p>
          <a:p>
            <a:pPr>
              <a:buClr>
                <a:srgbClr val="ED7D31"/>
              </a:buClr>
              <a:buSzPct val="80000"/>
              <a:defRPr/>
            </a:pPr>
            <a:r>
              <a:rPr lang="en-US" sz="900" b="0" kern="0">
                <a:cs typeface="Arial"/>
              </a:rPr>
              <a:t>Welcome email on organisations system implementation and reminder to </a:t>
            </a:r>
            <a:r>
              <a:rPr lang="en-GB" sz="900" b="0" kern="0">
                <a:cs typeface="Arial"/>
              </a:rPr>
              <a:t>organise</a:t>
            </a:r>
            <a:r>
              <a:rPr lang="en-US" sz="900" b="0" kern="0">
                <a:cs typeface="Arial"/>
              </a:rPr>
              <a:t> administration matters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BB2A94DB-36FA-41CB-9133-3908F82FFE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5B9BD5">
                <a:shade val="45000"/>
                <a:satMod val="135000"/>
              </a:srgbClr>
              <a:prstClr val="white"/>
            </a:duotone>
          </a:blip>
          <a:srcRect l="7235" t="13198" r="8691" b="22694"/>
          <a:stretch/>
        </p:blipFill>
        <p:spPr>
          <a:xfrm>
            <a:off x="11615053" y="2767017"/>
            <a:ext cx="232032" cy="201427"/>
          </a:xfrm>
          <a:prstGeom prst="rect">
            <a:avLst/>
          </a:prstGeom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E1D895C5-5EAE-4F13-B8DB-4A308927E09F}"/>
              </a:ext>
            </a:extLst>
          </p:cNvPr>
          <p:cNvGrpSpPr/>
          <p:nvPr/>
        </p:nvGrpSpPr>
        <p:grpSpPr>
          <a:xfrm>
            <a:off x="2642986" y="1659320"/>
            <a:ext cx="1870772" cy="790236"/>
            <a:chOff x="2846866" y="1085151"/>
            <a:chExt cx="1972019" cy="790236"/>
          </a:xfrm>
          <a:solidFill>
            <a:schemeClr val="bg2"/>
          </a:solidFill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E9FFDB2-E34A-4E34-8016-0B39FBD5974E}"/>
                </a:ext>
              </a:extLst>
            </p:cNvPr>
            <p:cNvSpPr txBox="1"/>
            <p:nvPr/>
          </p:nvSpPr>
          <p:spPr>
            <a:xfrm>
              <a:off x="2846866" y="1090557"/>
              <a:ext cx="1972019" cy="7848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eaLnBrk="1" fontAlgn="auto" hangingPunct="1">
                <a:spcBef>
                  <a:spcPts val="0"/>
                </a:spcBef>
                <a:spcAft>
                  <a:spcPts val="0"/>
                </a:spcAft>
                <a:defRPr b="1">
                  <a:solidFill>
                    <a:srgbClr val="000000"/>
                  </a:solidFill>
                  <a:latin typeface="+mn-lt"/>
                  <a:cs typeface="Arial" panose="020B0604020202020204" pitchFamily="34" charset="0"/>
                </a:defRPr>
              </a:lvl1pPr>
            </a:lstStyle>
            <a:p>
              <a:pPr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900" kern="0"/>
                <a:t>Email to involve Key Users </a:t>
              </a:r>
            </a:p>
            <a:p>
              <a:pPr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900" b="0" kern="0"/>
                <a:t>Email to share timing and expectations regarding Trial Migration and UAT, as well as request for their availability</a:t>
              </a: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7299E1C6-B38C-4DB3-BF8B-26C4541944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rgbClr val="5B9BD5">
                  <a:shade val="45000"/>
                  <a:satMod val="135000"/>
                </a:srgbClr>
                <a:prstClr val="white"/>
              </a:duotone>
            </a:blip>
            <a:srcRect l="7235" t="13198" r="8691" b="22694"/>
            <a:stretch/>
          </p:blipFill>
          <p:spPr>
            <a:xfrm>
              <a:off x="4318567" y="1085151"/>
              <a:ext cx="244590" cy="201427"/>
            </a:xfrm>
            <a:prstGeom prst="rect">
              <a:avLst/>
            </a:prstGeom>
            <a:grpFill/>
            <a:ln>
              <a:noFill/>
            </a:ln>
          </p:spPr>
        </p:pic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7B03C7FE-471A-4D93-A6B6-DAB61FE7A00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2131" y="2763067"/>
            <a:ext cx="198579" cy="209326"/>
          </a:xfrm>
          <a:prstGeom prst="rect">
            <a:avLst/>
          </a:prstGeom>
        </p:spPr>
      </p:pic>
      <p:sp>
        <p:nvSpPr>
          <p:cNvPr id="60" name="Pentagon 122">
            <a:extLst>
              <a:ext uri="{FF2B5EF4-FFF2-40B4-BE49-F238E27FC236}">
                <a16:creationId xmlns:a16="http://schemas.microsoft.com/office/drawing/2014/main" id="{5EA1378C-260E-4817-85CF-9D9418D533A3}"/>
              </a:ext>
            </a:extLst>
          </p:cNvPr>
          <p:cNvSpPr/>
          <p:nvPr/>
        </p:nvSpPr>
        <p:spPr>
          <a:xfrm>
            <a:off x="922079" y="4899048"/>
            <a:ext cx="11030179" cy="227053"/>
          </a:xfrm>
          <a:prstGeom prst="homePlate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defTabSz="457200">
              <a:defRPr/>
            </a:pPr>
            <a:r>
              <a:rPr lang="en-US" sz="1050" b="1" kern="0">
                <a:solidFill>
                  <a:prstClr val="black"/>
                </a:solidFill>
              </a:rPr>
              <a:t>Management Committee Meeting (</a:t>
            </a:r>
            <a:r>
              <a:rPr lang="en-US" sz="1050" b="1" i="1" kern="0">
                <a:solidFill>
                  <a:prstClr val="black"/>
                </a:solidFill>
              </a:rPr>
              <a:t>Monthly or upon request, when key decisions are required - ad-hoc)</a:t>
            </a:r>
            <a:endParaRPr lang="en-US" sz="1050" b="1" i="1" kern="0">
              <a:solidFill>
                <a:srgbClr val="FF0000"/>
              </a:solidFill>
            </a:endParaRPr>
          </a:p>
        </p:txBody>
      </p:sp>
      <p:sp>
        <p:nvSpPr>
          <p:cNvPr id="61" name="Pentagon 126">
            <a:extLst>
              <a:ext uri="{FF2B5EF4-FFF2-40B4-BE49-F238E27FC236}">
                <a16:creationId xmlns:a16="http://schemas.microsoft.com/office/drawing/2014/main" id="{FD5CA08A-8DD1-4D3F-971C-18B9D9F571B8}"/>
              </a:ext>
            </a:extLst>
          </p:cNvPr>
          <p:cNvSpPr/>
          <p:nvPr/>
        </p:nvSpPr>
        <p:spPr>
          <a:xfrm>
            <a:off x="927028" y="5316600"/>
            <a:ext cx="11030179" cy="227053"/>
          </a:xfrm>
          <a:prstGeom prst="homePlate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defTabSz="457200">
              <a:defRPr/>
            </a:pPr>
            <a:r>
              <a:rPr lang="en-US" sz="1050" b="1" kern="0">
                <a:solidFill>
                  <a:prstClr val="black"/>
                </a:solidFill>
              </a:rPr>
              <a:t>Informal Breakfast Session for Change Sponsor with his/her change agent network within the division </a:t>
            </a:r>
            <a:r>
              <a:rPr lang="en-US" sz="1050" b="1" i="1" kern="0">
                <a:solidFill>
                  <a:prstClr val="black"/>
                </a:solidFill>
              </a:rPr>
              <a:t>(Monthly)</a:t>
            </a:r>
          </a:p>
        </p:txBody>
      </p:sp>
      <p:sp>
        <p:nvSpPr>
          <p:cNvPr id="62" name="Pentagon 127">
            <a:extLst>
              <a:ext uri="{FF2B5EF4-FFF2-40B4-BE49-F238E27FC236}">
                <a16:creationId xmlns:a16="http://schemas.microsoft.com/office/drawing/2014/main" id="{DC2E20E6-008A-4E4C-A136-93708AD75308}"/>
              </a:ext>
            </a:extLst>
          </p:cNvPr>
          <p:cNvSpPr/>
          <p:nvPr/>
        </p:nvSpPr>
        <p:spPr>
          <a:xfrm>
            <a:off x="927028" y="5734152"/>
            <a:ext cx="11030179" cy="227053"/>
          </a:xfrm>
          <a:prstGeom prst="homePlate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defTabSz="457200">
              <a:defRPr/>
            </a:pPr>
            <a:r>
              <a:rPr lang="en-US" sz="1050" b="1" kern="0">
                <a:solidFill>
                  <a:prstClr val="black"/>
                </a:solidFill>
              </a:rPr>
              <a:t>Informal Breakfast Session by project X with selected employees of the division </a:t>
            </a:r>
            <a:r>
              <a:rPr lang="en-US" sz="1050" b="1" i="1" kern="0">
                <a:solidFill>
                  <a:prstClr val="black"/>
                </a:solidFill>
              </a:rPr>
              <a:t>(Every 3 Months)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A4E7B16-BC84-413C-8BDA-D3BE24DD5B0D}"/>
              </a:ext>
            </a:extLst>
          </p:cNvPr>
          <p:cNvSpPr txBox="1"/>
          <p:nvPr/>
        </p:nvSpPr>
        <p:spPr>
          <a:xfrm>
            <a:off x="1586783" y="4282499"/>
            <a:ext cx="1375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Change Impact Assessment </a:t>
            </a:r>
          </a:p>
        </p:txBody>
      </p:sp>
      <p:sp>
        <p:nvSpPr>
          <p:cNvPr id="64" name="Diamond 63">
            <a:extLst>
              <a:ext uri="{FF2B5EF4-FFF2-40B4-BE49-F238E27FC236}">
                <a16:creationId xmlns:a16="http://schemas.microsoft.com/office/drawing/2014/main" id="{CDF72FA8-149F-457F-90CE-3841F345767A}"/>
              </a:ext>
            </a:extLst>
          </p:cNvPr>
          <p:cNvSpPr/>
          <p:nvPr/>
        </p:nvSpPr>
        <p:spPr bwMode="gray">
          <a:xfrm>
            <a:off x="2141152" y="4635235"/>
            <a:ext cx="161748" cy="215329"/>
          </a:xfrm>
          <a:prstGeom prst="diamond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lIns="104773" tIns="52386" rIns="104773" bIns="52386" rtlCol="0" anchor="t" anchorCtr="0"/>
          <a:lstStyle/>
          <a:p>
            <a:pPr defTabSz="940147" fontAlgn="base">
              <a:spcBef>
                <a:spcPct val="0"/>
              </a:spcBef>
              <a:spcAft>
                <a:spcPct val="50000"/>
              </a:spcAft>
              <a:buClr>
                <a:srgbClr val="ED7D31"/>
              </a:buClr>
              <a:buSzPct val="80000"/>
              <a:buFont typeface="Arial" charset="0"/>
              <a:buNone/>
              <a:defRPr/>
            </a:pPr>
            <a:endParaRPr lang="en-US" sz="700" ker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EE0AF4-E71C-4237-9058-DB15A40AEAEA}"/>
              </a:ext>
            </a:extLst>
          </p:cNvPr>
          <p:cNvSpPr txBox="1"/>
          <p:nvPr/>
        </p:nvSpPr>
        <p:spPr>
          <a:xfrm>
            <a:off x="7176856" y="4283804"/>
            <a:ext cx="7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Key User </a:t>
            </a:r>
          </a:p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Training</a:t>
            </a:r>
          </a:p>
        </p:txBody>
      </p:sp>
      <p:sp>
        <p:nvSpPr>
          <p:cNvPr id="66" name="Diamond 65">
            <a:extLst>
              <a:ext uri="{FF2B5EF4-FFF2-40B4-BE49-F238E27FC236}">
                <a16:creationId xmlns:a16="http://schemas.microsoft.com/office/drawing/2014/main" id="{3D7D4239-DB69-4693-A8B3-81E820F7AA7F}"/>
              </a:ext>
            </a:extLst>
          </p:cNvPr>
          <p:cNvSpPr/>
          <p:nvPr/>
        </p:nvSpPr>
        <p:spPr bwMode="gray">
          <a:xfrm>
            <a:off x="7444002" y="4636540"/>
            <a:ext cx="161748" cy="215329"/>
          </a:xfrm>
          <a:prstGeom prst="diamond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lIns="104773" tIns="52386" rIns="104773" bIns="52386" rtlCol="0" anchor="t" anchorCtr="0"/>
          <a:lstStyle/>
          <a:p>
            <a:pPr defTabSz="940147" fontAlgn="base">
              <a:spcBef>
                <a:spcPct val="0"/>
              </a:spcBef>
              <a:spcAft>
                <a:spcPct val="50000"/>
              </a:spcAft>
              <a:buClr>
                <a:srgbClr val="ED7D31"/>
              </a:buClr>
              <a:buSzPct val="80000"/>
              <a:buFont typeface="Arial" charset="0"/>
              <a:buNone/>
              <a:defRPr/>
            </a:pPr>
            <a:endParaRPr lang="en-US" sz="700" ker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D7D1708-8298-40E9-B1F2-3B07C67E0623}"/>
              </a:ext>
            </a:extLst>
          </p:cNvPr>
          <p:cNvSpPr txBox="1"/>
          <p:nvPr/>
        </p:nvSpPr>
        <p:spPr>
          <a:xfrm>
            <a:off x="8287805" y="4274182"/>
            <a:ext cx="1228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End User</a:t>
            </a:r>
          </a:p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 Training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BAAE8F5-A46B-40F1-83C1-7AF50512C651}"/>
              </a:ext>
            </a:extLst>
          </p:cNvPr>
          <p:cNvGrpSpPr/>
          <p:nvPr/>
        </p:nvGrpSpPr>
        <p:grpSpPr>
          <a:xfrm>
            <a:off x="6475078" y="1553914"/>
            <a:ext cx="1602740" cy="784830"/>
            <a:chOff x="6661106" y="923848"/>
            <a:chExt cx="1689481" cy="784830"/>
          </a:xfrm>
          <a:solidFill>
            <a:schemeClr val="bg2"/>
          </a:solidFill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50AF0D1-E350-4309-A6F2-CBDFFD90E4BA}"/>
                </a:ext>
              </a:extLst>
            </p:cNvPr>
            <p:cNvSpPr txBox="1"/>
            <p:nvPr/>
          </p:nvSpPr>
          <p:spPr>
            <a:xfrm>
              <a:off x="6661106" y="923848"/>
              <a:ext cx="1689481" cy="7848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eaLnBrk="1" fontAlgn="auto" hangingPunct="1">
                <a:spcBef>
                  <a:spcPts val="0"/>
                </a:spcBef>
                <a:spcAft>
                  <a:spcPts val="0"/>
                </a:spcAft>
                <a:defRPr b="1">
                  <a:solidFill>
                    <a:srgbClr val="000000"/>
                  </a:solidFill>
                  <a:latin typeface="+mn-lt"/>
                  <a:cs typeface="Arial" panose="020B0604020202020204" pitchFamily="34" charset="0"/>
                </a:defRPr>
              </a:lvl1pPr>
            </a:lstStyle>
            <a:p>
              <a:pPr>
                <a:buClr>
                  <a:srgbClr val="ED7D31"/>
                </a:buClr>
                <a:buSzPct val="80000"/>
                <a:defRPr/>
              </a:pPr>
              <a:r>
                <a:rPr lang="en-US" sz="900" kern="0"/>
                <a:t>Email reminder to Key </a:t>
              </a:r>
            </a:p>
            <a:p>
              <a:pPr>
                <a:buClr>
                  <a:srgbClr val="ED7D31"/>
                </a:buClr>
                <a:buSzPct val="80000"/>
                <a:defRPr/>
              </a:pPr>
              <a:r>
                <a:rPr lang="en-US" sz="900" kern="0"/>
                <a:t>Users (Train the Trainer)</a:t>
              </a:r>
            </a:p>
            <a:p>
              <a:pPr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900" b="0" kern="0"/>
                <a:t>Email to share preparations and expectations for Train the Trainer training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02CF6C87-4719-464D-9507-1021A75DAD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rgbClr val="5B9BD5">
                  <a:shade val="45000"/>
                  <a:satMod val="135000"/>
                </a:srgbClr>
                <a:prstClr val="white"/>
              </a:duotone>
            </a:blip>
            <a:srcRect l="7235" t="13198" r="8691" b="22694"/>
            <a:stretch/>
          </p:blipFill>
          <p:spPr>
            <a:xfrm>
              <a:off x="8085473" y="933947"/>
              <a:ext cx="244590" cy="201427"/>
            </a:xfrm>
            <a:prstGeom prst="rect">
              <a:avLst/>
            </a:prstGeom>
            <a:grpFill/>
          </p:spPr>
        </p:pic>
      </p:grpSp>
      <p:sp>
        <p:nvSpPr>
          <p:cNvPr id="71" name="Diamond 70">
            <a:extLst>
              <a:ext uri="{FF2B5EF4-FFF2-40B4-BE49-F238E27FC236}">
                <a16:creationId xmlns:a16="http://schemas.microsoft.com/office/drawing/2014/main" id="{A3B4740F-04D9-4E26-BB05-4D36627313FC}"/>
              </a:ext>
            </a:extLst>
          </p:cNvPr>
          <p:cNvSpPr/>
          <p:nvPr/>
        </p:nvSpPr>
        <p:spPr bwMode="gray">
          <a:xfrm>
            <a:off x="10941324" y="4658019"/>
            <a:ext cx="161748" cy="215329"/>
          </a:xfrm>
          <a:prstGeom prst="diamond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lIns="104773" tIns="52386" rIns="104773" bIns="52386" rtlCol="0" anchor="t" anchorCtr="0"/>
          <a:lstStyle/>
          <a:p>
            <a:pPr defTabSz="940147" fontAlgn="base">
              <a:spcBef>
                <a:spcPct val="0"/>
              </a:spcBef>
              <a:spcAft>
                <a:spcPct val="50000"/>
              </a:spcAft>
              <a:buClr>
                <a:srgbClr val="ED7D31"/>
              </a:buClr>
              <a:buSzPct val="80000"/>
              <a:buFont typeface="Arial" charset="0"/>
              <a:buNone/>
              <a:defRPr/>
            </a:pPr>
            <a:endParaRPr lang="en-US" sz="700" ker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72" name="Pentagon 109">
            <a:extLst>
              <a:ext uri="{FF2B5EF4-FFF2-40B4-BE49-F238E27FC236}">
                <a16:creationId xmlns:a16="http://schemas.microsoft.com/office/drawing/2014/main" id="{42544044-5FF2-4757-B10B-E20E675FCE29}"/>
              </a:ext>
            </a:extLst>
          </p:cNvPr>
          <p:cNvSpPr/>
          <p:nvPr/>
        </p:nvSpPr>
        <p:spPr>
          <a:xfrm>
            <a:off x="927028" y="6151703"/>
            <a:ext cx="11030179" cy="227053"/>
          </a:xfrm>
          <a:prstGeom prst="homePlate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defTabSz="457200">
              <a:defRPr/>
            </a:pPr>
            <a:r>
              <a:rPr lang="en-US" sz="1050" b="1" kern="0">
                <a:solidFill>
                  <a:prstClr val="black"/>
                </a:solidFill>
              </a:rPr>
              <a:t>1:1 Leadership Engagement Session between Senior Management and HOD </a:t>
            </a:r>
            <a:r>
              <a:rPr lang="en-US" sz="1050" b="1" i="1" kern="0">
                <a:solidFill>
                  <a:prstClr val="black"/>
                </a:solidFill>
              </a:rPr>
              <a:t>(Twice)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06A225F-D0C0-4A4B-8673-35981E649B19}"/>
              </a:ext>
            </a:extLst>
          </p:cNvPr>
          <p:cNvSpPr txBox="1"/>
          <p:nvPr/>
        </p:nvSpPr>
        <p:spPr>
          <a:xfrm>
            <a:off x="3686692" y="2698983"/>
            <a:ext cx="1348688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000000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buClr>
                <a:srgbClr val="ED7D31"/>
              </a:buClr>
              <a:buSzPct val="80000"/>
              <a:defRPr/>
            </a:pPr>
            <a:r>
              <a:rPr lang="en-US" sz="900" kern="0"/>
              <a:t>Email reminder to</a:t>
            </a:r>
          </a:p>
          <a:p>
            <a:pPr>
              <a:buClr>
                <a:srgbClr val="ED7D31"/>
              </a:buClr>
              <a:buSzPct val="80000"/>
              <a:defRPr/>
            </a:pPr>
            <a:r>
              <a:rPr lang="en-US" sz="900" kern="0"/>
              <a:t>Key Users </a:t>
            </a:r>
          </a:p>
          <a:p>
            <a:pPr>
              <a:buClr>
                <a:srgbClr val="ED7D31"/>
              </a:buClr>
              <a:buSzPct val="80000"/>
              <a:buFont typeface="Arial" charset="0"/>
              <a:buNone/>
              <a:defRPr/>
            </a:pPr>
            <a:r>
              <a:rPr lang="en-US" sz="900" b="0" kern="0"/>
              <a:t>Email to share preparations and expectations for Trial Data Migration</a:t>
            </a: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0372D3BD-90BC-4204-853A-BC8AAFC782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5B9BD5">
                <a:shade val="45000"/>
                <a:satMod val="135000"/>
              </a:srgbClr>
              <a:prstClr val="white"/>
            </a:duotone>
          </a:blip>
          <a:srcRect l="7235" t="13198" r="8691" b="22694"/>
          <a:stretch/>
        </p:blipFill>
        <p:spPr>
          <a:xfrm>
            <a:off x="4697924" y="2767017"/>
            <a:ext cx="232032" cy="201427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ED3637E3-DE81-436B-9CBF-1FCF628E9816}"/>
              </a:ext>
            </a:extLst>
          </p:cNvPr>
          <p:cNvSpPr txBox="1"/>
          <p:nvPr/>
        </p:nvSpPr>
        <p:spPr>
          <a:xfrm>
            <a:off x="549837" y="4289232"/>
            <a:ext cx="1375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Group Blueprint </a:t>
            </a:r>
          </a:p>
          <a:p>
            <a:pPr algn="ctr">
              <a:buClr>
                <a:srgbClr val="C40C42"/>
              </a:buClr>
              <a:buSzPct val="80000"/>
              <a:buFont typeface="Arial" charset="0"/>
              <a:buNone/>
              <a:defRPr/>
            </a:pPr>
            <a:r>
              <a:rPr lang="en-US" sz="900" b="1" kern="0">
                <a:solidFill>
                  <a:srgbClr val="000000"/>
                </a:solidFill>
                <a:cs typeface="Arial" panose="020B0604020202020204" pitchFamily="34" charset="0"/>
              </a:rPr>
              <a:t>Sign Off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7F1692A0-C047-4972-8AED-1926C32A7CDD}"/>
              </a:ext>
            </a:extLst>
          </p:cNvPr>
          <p:cNvSpPr/>
          <p:nvPr/>
        </p:nvSpPr>
        <p:spPr bwMode="gray">
          <a:xfrm>
            <a:off x="1159455" y="4632320"/>
            <a:ext cx="161748" cy="215329"/>
          </a:xfrm>
          <a:prstGeom prst="diamond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lIns="104773" tIns="52386" rIns="104773" bIns="52386" rtlCol="0" anchor="t" anchorCtr="0"/>
          <a:lstStyle/>
          <a:p>
            <a:pPr defTabSz="940147" fontAlgn="base">
              <a:spcBef>
                <a:spcPct val="0"/>
              </a:spcBef>
              <a:spcAft>
                <a:spcPct val="50000"/>
              </a:spcAft>
              <a:buClr>
                <a:srgbClr val="ED7D31"/>
              </a:buClr>
              <a:buSzPct val="80000"/>
              <a:buFont typeface="Arial" charset="0"/>
              <a:buNone/>
              <a:defRPr/>
            </a:pPr>
            <a:endParaRPr lang="en-US" sz="700" ker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A387D63-22A6-4B3D-8547-5F8558623358}"/>
              </a:ext>
            </a:extLst>
          </p:cNvPr>
          <p:cNvSpPr txBox="1"/>
          <p:nvPr/>
        </p:nvSpPr>
        <p:spPr>
          <a:xfrm>
            <a:off x="10281857" y="1553262"/>
            <a:ext cx="1418466" cy="7848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000000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buClr>
                <a:srgbClr val="ED7D31"/>
              </a:buClr>
              <a:buSzPct val="80000"/>
              <a:buFont typeface="Arial" charset="0"/>
              <a:buNone/>
              <a:defRPr/>
            </a:pPr>
            <a:r>
              <a:rPr lang="en-US" sz="900" kern="0"/>
              <a:t>Cutover Checklist</a:t>
            </a:r>
          </a:p>
          <a:p>
            <a:pPr>
              <a:buClr>
                <a:srgbClr val="ED7D31"/>
              </a:buClr>
              <a:buSzPct val="80000"/>
              <a:buFont typeface="Arial" charset="0"/>
              <a:buNone/>
              <a:defRPr/>
            </a:pPr>
            <a:r>
              <a:rPr lang="en-US" sz="900" b="0" kern="0"/>
              <a:t>Comprehensive checklist via email of administrative matters and things-to-do before Go-Live </a:t>
            </a: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F394CB16-732E-44C1-8E2F-CA9E6FDA091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70AD47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11482060" y="1612111"/>
            <a:ext cx="190840" cy="201168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F73BE561-973B-40D7-A10E-53457018E6E7}"/>
              </a:ext>
            </a:extLst>
          </p:cNvPr>
          <p:cNvSpPr txBox="1"/>
          <p:nvPr/>
        </p:nvSpPr>
        <p:spPr>
          <a:xfrm>
            <a:off x="8695445" y="1989921"/>
            <a:ext cx="1257119" cy="13388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000000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buClr>
                <a:srgbClr val="ED7D31"/>
              </a:buClr>
              <a:buSzPct val="80000"/>
              <a:buFont typeface="Arial" charset="0"/>
              <a:buNone/>
              <a:defRPr/>
            </a:pPr>
            <a:r>
              <a:rPr lang="en-US" sz="900" kern="0"/>
              <a:t>Email Countdown </a:t>
            </a:r>
          </a:p>
          <a:p>
            <a:pPr>
              <a:buClr>
                <a:srgbClr val="ED7D31"/>
              </a:buClr>
              <a:buSzPct val="80000"/>
              <a:buFont typeface="Arial" charset="0"/>
              <a:buNone/>
              <a:defRPr/>
            </a:pPr>
            <a:r>
              <a:rPr lang="en-US" sz="900" kern="0"/>
              <a:t>till Day 1 Go-Live</a:t>
            </a:r>
          </a:p>
          <a:p>
            <a:pPr>
              <a:buClr>
                <a:srgbClr val="ED7D31"/>
              </a:buClr>
              <a:buSzPct val="80000"/>
              <a:buFont typeface="Arial" charset="0"/>
              <a:buNone/>
              <a:defRPr/>
            </a:pPr>
            <a:r>
              <a:rPr lang="en-US" sz="900" b="0" kern="0"/>
              <a:t>Countdown email  to generate excitement, raise awareness and ensure employees are prepared for “x” number of days till Day 1 Go-Live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BEE9F2FC-F792-42A7-B3E4-65F23EC588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5B9BD5">
                <a:shade val="45000"/>
                <a:satMod val="135000"/>
              </a:srgbClr>
              <a:prstClr val="white"/>
            </a:duotone>
          </a:blip>
          <a:srcRect l="7235" t="13198" r="8691" b="22694"/>
          <a:stretch/>
        </p:blipFill>
        <p:spPr>
          <a:xfrm>
            <a:off x="9646842" y="2035055"/>
            <a:ext cx="232032" cy="201427"/>
          </a:xfrm>
          <a:prstGeom prst="rect">
            <a:avLst/>
          </a:prstGeom>
        </p:spPr>
      </p:pic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992FE78E-63F5-4F95-BF39-C278F013D152}"/>
              </a:ext>
            </a:extLst>
          </p:cNvPr>
          <p:cNvCxnSpPr>
            <a:cxnSpLocks/>
          </p:cNvCxnSpPr>
          <p:nvPr/>
        </p:nvCxnSpPr>
        <p:spPr>
          <a:xfrm>
            <a:off x="7032104" y="2308436"/>
            <a:ext cx="0" cy="2415696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F0C9ED1B-8074-48D0-90A2-DB6594CC8D97}"/>
              </a:ext>
            </a:extLst>
          </p:cNvPr>
          <p:cNvSpPr/>
          <p:nvPr/>
        </p:nvSpPr>
        <p:spPr>
          <a:xfrm>
            <a:off x="407368" y="1282392"/>
            <a:ext cx="932660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>
              <a:spcAft>
                <a:spcPts val="400"/>
              </a:spcAft>
              <a:defRPr/>
            </a:pPr>
            <a:r>
              <a:rPr lang="en-US" sz="1100">
                <a:solidFill>
                  <a:prstClr val="black"/>
                </a:solidFill>
                <a:cs typeface="Arial" panose="020B0604020202020204" pitchFamily="34" charset="0"/>
              </a:rPr>
              <a:t>The following anchor activities are planned to reach out to all impacted stakeholder groups within each division / module roll-out</a:t>
            </a:r>
          </a:p>
        </p:txBody>
      </p:sp>
      <p:sp>
        <p:nvSpPr>
          <p:cNvPr id="81" name="Slide Number Placeholder 3">
            <a:extLst>
              <a:ext uri="{FF2B5EF4-FFF2-40B4-BE49-F238E27FC236}">
                <a16:creationId xmlns:a16="http://schemas.microsoft.com/office/drawing/2014/main" id="{408B3064-2165-4317-B3D8-BF545862A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20149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07876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>
                <a:solidFill>
                  <a:srgbClr val="792989"/>
                </a:solidFill>
              </a:rPr>
              <a:t>Part 4</a:t>
            </a:r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E446B032-11BD-4093-9034-D703DD7A7F17}"/>
              </a:ext>
            </a:extLst>
          </p:cNvPr>
          <p:cNvSpPr txBox="1">
            <a:spLocks/>
          </p:cNvSpPr>
          <p:nvPr/>
        </p:nvSpPr>
        <p:spPr>
          <a:xfrm>
            <a:off x="6477000" y="457200"/>
            <a:ext cx="5105400" cy="6172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Key messages for stakeholder </a:t>
            </a:r>
            <a:r>
              <a:rPr lang="en-JM">
                <a:solidFill>
                  <a:prstClr val="white"/>
                </a:solidFill>
                <a:latin typeface="Calibri"/>
              </a:rPr>
              <a:t>e</a:t>
            </a:r>
            <a:r>
              <a:rPr kumimoji="0" lang="en-JM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ngagement </a:t>
            </a:r>
            <a:r>
              <a:rPr lang="en-JM">
                <a:solidFill>
                  <a:prstClr val="white"/>
                </a:solidFill>
                <a:latin typeface="Calibri"/>
              </a:rPr>
              <a:t>e</a:t>
            </a:r>
            <a:r>
              <a:rPr kumimoji="0" lang="en-JM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xecution </a:t>
            </a:r>
          </a:p>
        </p:txBody>
      </p:sp>
    </p:spTree>
    <p:extLst>
      <p:ext uri="{BB962C8B-B14F-4D97-AF65-F5344CB8AC3E}">
        <p14:creationId xmlns:p14="http://schemas.microsoft.com/office/powerpoint/2010/main" val="23947964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BD8154-AE68-4219-9D60-0CA34CE6975A}"/>
              </a:ext>
            </a:extLst>
          </p:cNvPr>
          <p:cNvSpPr txBox="1"/>
          <p:nvPr/>
        </p:nvSpPr>
        <p:spPr>
          <a:xfrm>
            <a:off x="433137" y="548680"/>
            <a:ext cx="9865096" cy="127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US" sz="4400">
                <a:solidFill>
                  <a:srgbClr val="7E38AB"/>
                </a:solidFill>
                <a:latin typeface="+mj-lt"/>
              </a:rPr>
              <a:t>Stakeholder engagement execution – December 2021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graphicFrame>
        <p:nvGraphicFramePr>
          <p:cNvPr id="69" name="Table 68">
            <a:extLst>
              <a:ext uri="{FF2B5EF4-FFF2-40B4-BE49-F238E27FC236}">
                <a16:creationId xmlns:a16="http://schemas.microsoft.com/office/drawing/2014/main" id="{C0E390B5-2B0F-4A81-ADEE-493B2FDE0E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882507"/>
              </p:ext>
            </p:extLst>
          </p:nvPr>
        </p:nvGraphicFramePr>
        <p:xfrm>
          <a:off x="419024" y="1925706"/>
          <a:ext cx="11489662" cy="4183380"/>
        </p:xfrm>
        <a:graphic>
          <a:graphicData uri="http://schemas.openxmlformats.org/drawingml/2006/table">
            <a:tbl>
              <a:tblPr firstRow="1" bandRow="1"/>
              <a:tblGrid>
                <a:gridCol w="369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4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5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94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780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634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80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904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612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5772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u="none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Stakeholder engagements</a:t>
                      </a:r>
                    </a:p>
                  </a:txBody>
                  <a:tcPr vert="vert270"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Engagement name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Stakeholders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How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Key messages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Date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Location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Action items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Accountability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8043">
                <a:tc vMerge="1">
                  <a:txBody>
                    <a:bodyPr/>
                    <a:lstStyle/>
                    <a:p>
                      <a:pPr algn="ctr"/>
                      <a:endParaRPr lang="en-US" sz="1050" b="1" u="none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buClr>
                          <a:srgbClr val="ED7D31"/>
                        </a:buClr>
                        <a:buSzPct val="80000"/>
                        <a:buFont typeface="Arial" charset="0"/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Project Steering Committee Meeting</a:t>
                      </a:r>
                      <a:r>
                        <a:rPr lang="en-US" sz="1000" b="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en-US" sz="1000" b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Steering Committee Members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Face to face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updates on overall project timeline and key milestones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Discuss direction of the overall project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Make decisions on unresolved issues and risks encountered by the Working Committee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Monthly from December 2020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– April 2022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Confirm date and time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Prepare, update deck and action items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Send invitation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Logistics arrangements (if required)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YYY PMO Team 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8043">
                <a:tc vMerge="1">
                  <a:txBody>
                    <a:bodyPr/>
                    <a:lstStyle/>
                    <a:p>
                      <a:pPr algn="ctr"/>
                      <a:endParaRPr lang="en-US" sz="1050" b="1" u="none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buClr>
                          <a:srgbClr val="ED7D31"/>
                        </a:buClr>
                        <a:buSzPct val="80000"/>
                        <a:buFont typeface="Arial" charset="0"/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Working Committee Meeting</a:t>
                      </a:r>
                      <a:endParaRPr lang="en-US" sz="1000" b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XYZ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Deputy CEO &amp; Deputy MD, Business Champions, Appointed Representatives 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Face</a:t>
                      </a:r>
                      <a:r>
                        <a:rPr lang="en-US" sz="10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to face</a:t>
                      </a:r>
                      <a:endParaRPr lang="en-US" sz="1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updates on overall project timeline and key activities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Discuss issues especially technical issues, risks and mitigation plans raised by the project team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Address concerns and provide reassurance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BI-Weekly from December 2020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– April 2022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Confirm date and time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Prepare, update deck and action items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Send meeting invite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Logistic arrangements (if required)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YYY PMO Team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043">
                <a:tc vMerge="1">
                  <a:txBody>
                    <a:bodyPr/>
                    <a:lstStyle/>
                    <a:p>
                      <a:pPr algn="ctr"/>
                      <a:endParaRPr lang="en-US" sz="1050" b="1" u="none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buClr>
                          <a:srgbClr val="ED7D31"/>
                        </a:buClr>
                        <a:buSzPct val="80000"/>
                        <a:buFont typeface="Arial" charset="0"/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Project Committee Meeting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XYZ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CIO &amp; Project Director, XYZ PMO, ZZZ PMO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Face</a:t>
                      </a:r>
                      <a:r>
                        <a:rPr lang="en-US" sz="10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to face </a:t>
                      </a:r>
                      <a:endParaRPr lang="en-US" sz="1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updates on overall project progress and key activities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recommendations of deliverables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Discuss project dependencies, issues and risks if any and mitigation plans  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Weekly from December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2020 – April 2022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Confirm date and time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Prepare update deck and action items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Send meeting invite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Logistic arrangements (if required)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YYY PMO Team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5AA2B-E420-4CF7-B067-05A6C197A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42404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BD8154-AE68-4219-9D60-0CA34CE6975A}"/>
              </a:ext>
            </a:extLst>
          </p:cNvPr>
          <p:cNvSpPr txBox="1"/>
          <p:nvPr/>
        </p:nvSpPr>
        <p:spPr>
          <a:xfrm>
            <a:off x="433137" y="548680"/>
            <a:ext cx="9865096" cy="127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US" sz="4400">
                <a:solidFill>
                  <a:srgbClr val="7E38AB"/>
                </a:solidFill>
                <a:latin typeface="+mj-lt"/>
              </a:rPr>
              <a:t>Stakeholder engagement execution – January 2022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graphicFrame>
        <p:nvGraphicFramePr>
          <p:cNvPr id="69" name="Table 68">
            <a:extLst>
              <a:ext uri="{FF2B5EF4-FFF2-40B4-BE49-F238E27FC236}">
                <a16:creationId xmlns:a16="http://schemas.microsoft.com/office/drawing/2014/main" id="{C0E390B5-2B0F-4A81-ADEE-493B2FDE0E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156617"/>
              </p:ext>
            </p:extLst>
          </p:nvPr>
        </p:nvGraphicFramePr>
        <p:xfrm>
          <a:off x="419024" y="1925706"/>
          <a:ext cx="11489662" cy="4183380"/>
        </p:xfrm>
        <a:graphic>
          <a:graphicData uri="http://schemas.openxmlformats.org/drawingml/2006/table">
            <a:tbl>
              <a:tblPr firstRow="1" bandRow="1"/>
              <a:tblGrid>
                <a:gridCol w="369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4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5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94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780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634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80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904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612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5772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u="none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Stakeholder engagements</a:t>
                      </a:r>
                    </a:p>
                  </a:txBody>
                  <a:tcPr vert="vert270"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Engagement name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Stakeholders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How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Key messages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Date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Location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Action items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Accountability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8043">
                <a:tc vMerge="1">
                  <a:txBody>
                    <a:bodyPr/>
                    <a:lstStyle/>
                    <a:p>
                      <a:pPr algn="ctr"/>
                      <a:endParaRPr lang="en-US" sz="1050" b="1" u="none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buClr>
                          <a:srgbClr val="ED7D31"/>
                        </a:buClr>
                        <a:buSzPct val="80000"/>
                        <a:buFont typeface="Arial" charset="0"/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Project Steering Committee Meeting</a:t>
                      </a:r>
                      <a:r>
                        <a:rPr lang="en-US" sz="1000" b="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en-US" sz="1000" b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Steering Committee Members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Face to face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updates on overall project timeline and key milestones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Discuss direction of the overall project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Make decisions on unresolved issues and risks encountered by the Working Committee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Monthly from December 2020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– April 2022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Confirm date and time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Prepare, update deck and action items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Send invitation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Logistics arrangements (if required)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YYY PMO Team 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8043">
                <a:tc vMerge="1">
                  <a:txBody>
                    <a:bodyPr/>
                    <a:lstStyle/>
                    <a:p>
                      <a:pPr algn="ctr"/>
                      <a:endParaRPr lang="en-US" sz="1050" b="1" u="none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buClr>
                          <a:srgbClr val="ED7D31"/>
                        </a:buClr>
                        <a:buSzPct val="80000"/>
                        <a:buFont typeface="Arial" charset="0"/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Working Committee Meeting</a:t>
                      </a:r>
                      <a:endParaRPr lang="en-US" sz="1000" b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XYZ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Deputy CEO &amp; Deputy MD, Business Champions, Appointed Representatives 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Face</a:t>
                      </a:r>
                      <a:r>
                        <a:rPr lang="en-US" sz="10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to face</a:t>
                      </a:r>
                      <a:endParaRPr lang="en-US" sz="1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updates on overall project timeline and key activities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Discuss issues especially technical issues, risks and mitigation plans raised by the project team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Address concerns and provide reassurance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BI-Weekly from December 2020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– April 2022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Confirm date and time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Prepare, update deck and action items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Send meeting invite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Logistic arrangements (if required)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YYY PMO Team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043">
                <a:tc vMerge="1">
                  <a:txBody>
                    <a:bodyPr/>
                    <a:lstStyle/>
                    <a:p>
                      <a:pPr algn="ctr"/>
                      <a:endParaRPr lang="en-US" sz="1050" b="1" u="none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buClr>
                          <a:srgbClr val="ED7D31"/>
                        </a:buClr>
                        <a:buSzPct val="80000"/>
                        <a:buFont typeface="Arial" charset="0"/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Project Committee Meeting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XYZ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CIO &amp; Project Director, XYZ PMO, ZZZ PMO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Face</a:t>
                      </a:r>
                      <a:r>
                        <a:rPr lang="en-US" sz="10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to face </a:t>
                      </a:r>
                      <a:endParaRPr lang="en-US" sz="1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updates on overall project progress and key activities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recommendations of deliverables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Discuss project dependencies, issues and risks if any and mitigation plans  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Weekly from December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2020 – April 2022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Confirm date and time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Prepare update deck and action items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Send meeting invite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Logistic arrangements (if required)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YYY PMO Team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5AA2B-E420-4CF7-B067-05A6C197A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6413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BD8154-AE68-4219-9D60-0CA34CE6975A}"/>
              </a:ext>
            </a:extLst>
          </p:cNvPr>
          <p:cNvSpPr txBox="1"/>
          <p:nvPr/>
        </p:nvSpPr>
        <p:spPr>
          <a:xfrm>
            <a:off x="433137" y="548680"/>
            <a:ext cx="9865096" cy="127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US" sz="4400">
                <a:solidFill>
                  <a:srgbClr val="7E38AB"/>
                </a:solidFill>
                <a:latin typeface="+mj-lt"/>
              </a:rPr>
              <a:t>Stakeholder engagement execution – February 2022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graphicFrame>
        <p:nvGraphicFramePr>
          <p:cNvPr id="69" name="Table 68">
            <a:extLst>
              <a:ext uri="{FF2B5EF4-FFF2-40B4-BE49-F238E27FC236}">
                <a16:creationId xmlns:a16="http://schemas.microsoft.com/office/drawing/2014/main" id="{C0E390B5-2B0F-4A81-ADEE-493B2FDE0E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190805"/>
              </p:ext>
            </p:extLst>
          </p:nvPr>
        </p:nvGraphicFramePr>
        <p:xfrm>
          <a:off x="419024" y="1925706"/>
          <a:ext cx="11489662" cy="4496968"/>
        </p:xfrm>
        <a:graphic>
          <a:graphicData uri="http://schemas.openxmlformats.org/drawingml/2006/table">
            <a:tbl>
              <a:tblPr firstRow="1" bandRow="1"/>
              <a:tblGrid>
                <a:gridCol w="369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4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5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94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780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634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80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904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612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5772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u="none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Stakeholder engagements</a:t>
                      </a:r>
                    </a:p>
                  </a:txBody>
                  <a:tcPr vert="vert270"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Engagement name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Stakeholders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How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Key messages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Date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Location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Action items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5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Accountability</a:t>
                      </a:r>
                    </a:p>
                  </a:txBody>
                  <a:tcPr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2281">
                <a:tc vMerge="1">
                  <a:txBody>
                    <a:bodyPr/>
                    <a:lstStyle/>
                    <a:p>
                      <a:pPr algn="ctr"/>
                      <a:endParaRPr lang="en-US" sz="1050" b="1" u="none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buClr>
                          <a:srgbClr val="ED7D31"/>
                        </a:buClr>
                        <a:buSzPct val="80000"/>
                        <a:buFont typeface="Arial" charset="0"/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Project Steering Committee Meeting</a:t>
                      </a:r>
                      <a:r>
                        <a:rPr lang="en-US" sz="1000" b="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en-US" sz="1000" b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Steering Committee Members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Face to face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Discuss/Share updates on overall project timeline and key milestones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Direction of the overall project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Make decisions on unresolved issues and risks encountered by the Working Committee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Monthly from December 2020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 – April 2022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45720" marR="45720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Confirm date and time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Prepare, update deck &amp; action items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Send invitation 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</a:rPr>
                        <a:t>PMO Team</a:t>
                      </a:r>
                      <a:r>
                        <a:rPr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</a:rPr>
                        <a:t> </a:t>
                      </a: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8043">
                <a:tc vMerge="1">
                  <a:txBody>
                    <a:bodyPr/>
                    <a:lstStyle/>
                    <a:p>
                      <a:pPr algn="ctr"/>
                      <a:endParaRPr lang="en-US" sz="1050" b="1" u="none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buClr>
                          <a:srgbClr val="ED7D31"/>
                        </a:buClr>
                        <a:buSzPct val="80000"/>
                        <a:buFont typeface="Arial" charset="0"/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Working Committee Meeting</a:t>
                      </a:r>
                      <a:endParaRPr lang="en-US" sz="1000" b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Leadership A &amp; Leadership B, Organisational </a:t>
                      </a:r>
                      <a:br>
                        <a:rPr lang="en-US"/>
                      </a:b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Champions, Appointed Representatives 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Face</a:t>
                      </a:r>
                      <a:r>
                        <a:rPr lang="en-US" sz="10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to face</a:t>
                      </a:r>
                      <a:endParaRPr lang="en-US" sz="1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updates on overall project timeline and key activities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Discuss issues especially technical issues, risks and mitigation plans raised by the project team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Address concerns and provide reassurance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BI-Weekly from December 2020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 – April 2022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45720" marR="45720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Confirm date and time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Prepare, update deck and action items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Send meeting invite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Logistic arrangements (if required)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</a:rPr>
                        <a:t>PMO</a:t>
                      </a: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</a:rPr>
                        <a:t> Team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188">
                <a:tc vMerge="1">
                  <a:txBody>
                    <a:bodyPr/>
                    <a:lstStyle/>
                    <a:p>
                      <a:pPr algn="ctr"/>
                      <a:endParaRPr lang="en-US" sz="1050" b="1" u="none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buClr>
                          <a:srgbClr val="ED7D31"/>
                        </a:buClr>
                        <a:buSzPct val="80000"/>
                        <a:buFont typeface="Arial" charset="0"/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Project Committee Meeting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IT &amp; Project Director, PMO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Face</a:t>
                      </a:r>
                      <a:r>
                        <a:rPr lang="en-US" sz="10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 to face </a:t>
                      </a:r>
                      <a:endParaRPr lang="en-US" sz="1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updates on overall project progress and key activities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recommendations of deliverables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Discuss project dependencies, issues and risks if any and mitigation plans  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Weekly from December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2020 – April 2022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Confirm date and time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Prepare, update deck and action items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Send meeting invite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</a:rPr>
                        <a:t>PMO Team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058">
                <a:tc vMerge="1">
                  <a:txBody>
                    <a:bodyPr/>
                    <a:lstStyle/>
                    <a:p>
                      <a:pPr algn="ctr"/>
                      <a:endParaRPr lang="en-US" sz="1200" b="1" u="none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buClr>
                          <a:srgbClr val="ED7D31"/>
                        </a:buClr>
                        <a:buSzPct val="80000"/>
                        <a:buFont typeface="Arial" charset="0"/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Townhall #1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All Employees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Face to</a:t>
                      </a:r>
                      <a:r>
                        <a:rPr lang="en-US" sz="10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 face</a:t>
                      </a:r>
                      <a:endParaRPr lang="en-US" sz="1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overall progress and updates of the project including the timeline, ongoing and upcoming milestones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Share benefits and values of project AAA which were derived from key achievements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Address questions, concerns, feedback and provide reassurance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February 2021</a:t>
                      </a:r>
                      <a:endParaRPr lang="en-US" sz="100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685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Prepare relevant slides and key talking points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</a:rPr>
                        <a:t>Supported by CMO / PMO Team</a:t>
                      </a:r>
                    </a:p>
                  </a:txBody>
                  <a:tcPr>
                    <a:lnL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789477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5AA2B-E420-4CF7-B067-05A6C197A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54317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>
                <a:solidFill>
                  <a:srgbClr val="792989"/>
                </a:solidFill>
              </a:rPr>
              <a:t>Part 5</a:t>
            </a:r>
            <a:br>
              <a:rPr lang="en-JM">
                <a:solidFill>
                  <a:srgbClr val="792989"/>
                </a:solidFill>
              </a:rPr>
            </a:br>
            <a:endParaRPr lang="en-JM">
              <a:solidFill>
                <a:srgbClr val="792989"/>
              </a:solidFill>
            </a:endParaRPr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E446B032-11BD-4093-9034-D703DD7A7F17}"/>
              </a:ext>
            </a:extLst>
          </p:cNvPr>
          <p:cNvSpPr txBox="1">
            <a:spLocks/>
          </p:cNvSpPr>
          <p:nvPr/>
        </p:nvSpPr>
        <p:spPr>
          <a:xfrm>
            <a:off x="6477000" y="457200"/>
            <a:ext cx="5105400" cy="592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Example of monthly </a:t>
            </a:r>
            <a:r>
              <a:rPr lang="en-JM">
                <a:solidFill>
                  <a:prstClr val="white"/>
                </a:solidFill>
                <a:latin typeface="Calibri"/>
              </a:rPr>
              <a:t>c</a:t>
            </a:r>
            <a:r>
              <a:rPr kumimoji="0" lang="en-JM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alendar </a:t>
            </a:r>
            <a:r>
              <a:rPr lang="en-JM">
                <a:solidFill>
                  <a:prstClr val="white"/>
                </a:solidFill>
                <a:latin typeface="Calibri"/>
              </a:rPr>
              <a:t>p</a:t>
            </a:r>
            <a:r>
              <a:rPr kumimoji="0" lang="en-JM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lan of stakeholder </a:t>
            </a:r>
            <a:r>
              <a:rPr lang="en-JM">
                <a:solidFill>
                  <a:prstClr val="white"/>
                </a:solidFill>
                <a:latin typeface="Calibri"/>
              </a:rPr>
              <a:t>e</a:t>
            </a:r>
            <a:r>
              <a:rPr kumimoji="0" lang="en-JM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ngagements and communication</a:t>
            </a:r>
          </a:p>
        </p:txBody>
      </p:sp>
    </p:spTree>
    <p:extLst>
      <p:ext uri="{BB962C8B-B14F-4D97-AF65-F5344CB8AC3E}">
        <p14:creationId xmlns:p14="http://schemas.microsoft.com/office/powerpoint/2010/main" val="22981896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9973D3-62C6-4B77-9AC6-F6614547660D}"/>
              </a:ext>
            </a:extLst>
          </p:cNvPr>
          <p:cNvSpPr txBox="1"/>
          <p:nvPr/>
        </p:nvSpPr>
        <p:spPr>
          <a:xfrm>
            <a:off x="294904" y="537407"/>
            <a:ext cx="9865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rgbClr val="7E38AB"/>
                </a:solidFill>
                <a:latin typeface="+mj-lt"/>
              </a:rPr>
              <a:t>Stakeholder engagement and communication calendar : Legend </a:t>
            </a:r>
            <a:endParaRPr lang="en-JP" sz="3600">
              <a:solidFill>
                <a:srgbClr val="7E38AB"/>
              </a:solidFill>
              <a:latin typeface="+mj-lt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EFF754A-56C3-41D9-8A81-B529F96B08DD}"/>
              </a:ext>
            </a:extLst>
          </p:cNvPr>
          <p:cNvGrpSpPr/>
          <p:nvPr/>
        </p:nvGrpSpPr>
        <p:grpSpPr>
          <a:xfrm>
            <a:off x="2054989" y="2060848"/>
            <a:ext cx="7425387" cy="4007437"/>
            <a:chOff x="2054989" y="2060848"/>
            <a:chExt cx="5760641" cy="347471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2CE8AB2-AD9A-40CD-9D3B-CCB5F941479B}"/>
                </a:ext>
              </a:extLst>
            </p:cNvPr>
            <p:cNvGrpSpPr/>
            <p:nvPr/>
          </p:nvGrpSpPr>
          <p:grpSpPr>
            <a:xfrm>
              <a:off x="2054989" y="2060848"/>
              <a:ext cx="5760641" cy="3474719"/>
              <a:chOff x="9017599" y="1135772"/>
              <a:chExt cx="2458308" cy="1390561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84F1076-88AE-4DEE-B857-32D9F46A541A}"/>
                  </a:ext>
                </a:extLst>
              </p:cNvPr>
              <p:cNvSpPr/>
              <p:nvPr/>
            </p:nvSpPr>
            <p:spPr>
              <a:xfrm>
                <a:off x="9017599" y="1135772"/>
                <a:ext cx="2458308" cy="139056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t"/>
              <a:lstStyle/>
              <a:p>
                <a:pPr defTabSz="457200">
                  <a:defRPr/>
                </a:pPr>
                <a:r>
                  <a:rPr lang="en-US" sz="1200" b="1" u="sng" kern="0">
                    <a:solidFill>
                      <a:prstClr val="black"/>
                    </a:solidFill>
                  </a:rPr>
                  <a:t>Legend</a:t>
                </a:r>
                <a:r>
                  <a:rPr lang="en-US" sz="1200" u="sng" kern="0">
                    <a:solidFill>
                      <a:prstClr val="black"/>
                    </a:solidFill>
                  </a:rPr>
                  <a:t>:</a:t>
                </a:r>
              </a:p>
            </p:txBody>
          </p:sp>
          <p:pic>
            <p:nvPicPr>
              <p:cNvPr id="5" name="Picture 2" descr="Image result for meeting icon">
                <a:extLst>
                  <a:ext uri="{FF2B5EF4-FFF2-40B4-BE49-F238E27FC236}">
                    <a16:creationId xmlns:a16="http://schemas.microsoft.com/office/drawing/2014/main" id="{7FAD78B8-1FDC-44C0-ACA9-9D42E602D2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srgbClr val="70AD47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87695" y="1261602"/>
                <a:ext cx="219456" cy="219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D0FAC1E6-AB93-47F6-BB7A-2FE1EEE8B0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rgbClr val="4472C4">
                    <a:shade val="45000"/>
                    <a:satMod val="135000"/>
                  </a:srgb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9087695" y="1481405"/>
                <a:ext cx="219456" cy="219456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09E7904-5582-4425-BF76-C41490EA8075}"/>
                  </a:ext>
                </a:extLst>
              </p:cNvPr>
              <p:cNvSpPr txBox="1"/>
              <p:nvPr/>
            </p:nvSpPr>
            <p:spPr>
              <a:xfrm>
                <a:off x="9289666" y="1272519"/>
                <a:ext cx="613260" cy="110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i="1">
                    <a:solidFill>
                      <a:prstClr val="black"/>
                    </a:solidFill>
                  </a:rPr>
                  <a:t>Meeting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FDB770-849E-4242-9930-32FE1321A3A5}"/>
                  </a:ext>
                </a:extLst>
              </p:cNvPr>
              <p:cNvSpPr txBox="1"/>
              <p:nvPr/>
            </p:nvSpPr>
            <p:spPr>
              <a:xfrm>
                <a:off x="9336630" y="1586654"/>
                <a:ext cx="704309" cy="110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i="1">
                    <a:solidFill>
                      <a:prstClr val="black"/>
                    </a:solidFill>
                  </a:rPr>
                  <a:t>Newsletter</a:t>
                </a:r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93B63264-A796-40C5-8EA1-6D00B080BE58}"/>
                  </a:ext>
                </a:extLst>
              </p:cNvPr>
              <p:cNvGrpSpPr/>
              <p:nvPr/>
            </p:nvGrpSpPr>
            <p:grpSpPr>
              <a:xfrm>
                <a:off x="10434780" y="1254415"/>
                <a:ext cx="799686" cy="196331"/>
                <a:chOff x="10713011" y="1060902"/>
                <a:chExt cx="799686" cy="196331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7B31216C-126E-42A2-9A30-279DFA521720}"/>
                    </a:ext>
                  </a:extLst>
                </p:cNvPr>
                <p:cNvSpPr txBox="1"/>
                <p:nvPr/>
              </p:nvSpPr>
              <p:spPr>
                <a:xfrm>
                  <a:off x="10967806" y="1137786"/>
                  <a:ext cx="544891" cy="1108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sz="1200" i="1">
                      <a:solidFill>
                        <a:prstClr val="black"/>
                      </a:solidFill>
                    </a:rPr>
                    <a:t>Townhall</a:t>
                  </a:r>
                </a:p>
              </p:txBody>
            </p:sp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4BCA3CE8-5C45-4E35-89B3-320648F53D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biLevel thresh="75000"/>
                </a:blip>
                <a:srcRect t="5210" b="6705"/>
                <a:stretch/>
              </p:blipFill>
              <p:spPr>
                <a:xfrm>
                  <a:off x="10713011" y="1060902"/>
                  <a:ext cx="222888" cy="196331"/>
                </a:xfrm>
                <a:prstGeom prst="rect">
                  <a:avLst/>
                </a:prstGeom>
              </p:spPr>
            </p:pic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3ACF2A9F-5011-4778-8D31-8C347C74E065}"/>
                  </a:ext>
                </a:extLst>
              </p:cNvPr>
              <p:cNvGrpSpPr/>
              <p:nvPr/>
            </p:nvGrpSpPr>
            <p:grpSpPr>
              <a:xfrm>
                <a:off x="9072050" y="2087341"/>
                <a:ext cx="1101776" cy="216796"/>
                <a:chOff x="11029258" y="1835983"/>
                <a:chExt cx="1101776" cy="216796"/>
              </a:xfrm>
            </p:grpSpPr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606159F-CF91-4557-B629-3CBCEC64CF15}"/>
                    </a:ext>
                  </a:extLst>
                </p:cNvPr>
                <p:cNvSpPr txBox="1"/>
                <p:nvPr/>
              </p:nvSpPr>
              <p:spPr>
                <a:xfrm>
                  <a:off x="11293838" y="1899151"/>
                  <a:ext cx="837196" cy="961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sz="1200" i="1">
                      <a:solidFill>
                        <a:prstClr val="black"/>
                      </a:solidFill>
                    </a:rPr>
                    <a:t>Intranet banner</a:t>
                  </a:r>
                </a:p>
              </p:txBody>
            </p:sp>
            <p:pic>
              <p:nvPicPr>
                <p:cNvPr id="15" name="Picture 4" descr="Related image">
                  <a:extLst>
                    <a:ext uri="{FF2B5EF4-FFF2-40B4-BE49-F238E27FC236}">
                      <a16:creationId xmlns:a16="http://schemas.microsoft.com/office/drawing/2014/main" id="{D4323612-97F6-4B62-9D73-89C032A4480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duotone>
                    <a:srgbClr val="E7E6E6">
                      <a:shade val="45000"/>
                      <a:satMod val="135000"/>
                    </a:srgb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029258" y="1835983"/>
                  <a:ext cx="216796" cy="21679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B27389E6-E1E7-476A-847A-5E85A463D631}"/>
                  </a:ext>
                </a:extLst>
              </p:cNvPr>
              <p:cNvGrpSpPr/>
              <p:nvPr/>
            </p:nvGrpSpPr>
            <p:grpSpPr>
              <a:xfrm>
                <a:off x="9087695" y="1785703"/>
                <a:ext cx="1561080" cy="216796"/>
                <a:chOff x="10129583" y="1794992"/>
                <a:chExt cx="1561080" cy="216796"/>
              </a:xfrm>
            </p:grpSpPr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B833E6B-8091-4CF0-9A12-B8E90CA78491}"/>
                    </a:ext>
                  </a:extLst>
                </p:cNvPr>
                <p:cNvSpPr txBox="1"/>
                <p:nvPr/>
              </p:nvSpPr>
              <p:spPr>
                <a:xfrm>
                  <a:off x="10378518" y="1870047"/>
                  <a:ext cx="1312145" cy="961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sz="1200" i="1">
                      <a:solidFill>
                        <a:prstClr val="black"/>
                      </a:solidFill>
                    </a:rPr>
                    <a:t>Change readiness assessment</a:t>
                  </a:r>
                </a:p>
              </p:txBody>
            </p:sp>
            <p:pic>
              <p:nvPicPr>
                <p:cNvPr id="13" name="Picture 2" descr="Image result for change readiness assessment icon">
                  <a:extLst>
                    <a:ext uri="{FF2B5EF4-FFF2-40B4-BE49-F238E27FC236}">
                      <a16:creationId xmlns:a16="http://schemas.microsoft.com/office/drawing/2014/main" id="{6621720B-EB44-443A-859F-88AECDD4AD3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duotone>
                    <a:srgbClr val="FFC000">
                      <a:shade val="45000"/>
                      <a:satMod val="135000"/>
                    </a:srgb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129583" y="1794992"/>
                  <a:ext cx="209460" cy="21679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FBB2573-3A4B-4F4F-8E5D-AF37F97E7806}"/>
                </a:ext>
              </a:extLst>
            </p:cNvPr>
            <p:cNvGrpSpPr/>
            <p:nvPr/>
          </p:nvGrpSpPr>
          <p:grpSpPr>
            <a:xfrm>
              <a:off x="5447928" y="3068653"/>
              <a:ext cx="1874925" cy="502648"/>
              <a:chOff x="10021361" y="5733675"/>
              <a:chExt cx="1329465" cy="219289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5FBB58-95CE-45E6-ACCB-F9BDA0F96105}"/>
                  </a:ext>
                </a:extLst>
              </p:cNvPr>
              <p:cNvSpPr txBox="1"/>
              <p:nvPr/>
            </p:nvSpPr>
            <p:spPr>
              <a:xfrm>
                <a:off x="10388532" y="5749516"/>
                <a:ext cx="962294" cy="120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Roadshow</a:t>
                </a:r>
              </a:p>
            </p:txBody>
          </p: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D9B3774A-1DE8-44A4-B562-C3D11AEC61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8943" t="7828" r="31603" b="10041"/>
              <a:stretch/>
            </p:blipFill>
            <p:spPr>
              <a:xfrm>
                <a:off x="10021361" y="5733675"/>
                <a:ext cx="237673" cy="219289"/>
              </a:xfrm>
              <a:prstGeom prst="rect">
                <a:avLst/>
              </a:prstGeom>
            </p:spPr>
          </p:pic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DA0930CA-190B-4C6F-86E2-98D360A8C6E7}"/>
                </a:ext>
              </a:extLst>
            </p:cNvPr>
            <p:cNvGrpSpPr/>
            <p:nvPr/>
          </p:nvGrpSpPr>
          <p:grpSpPr>
            <a:xfrm>
              <a:off x="5468994" y="3730416"/>
              <a:ext cx="1494611" cy="494702"/>
              <a:chOff x="11409380" y="1505053"/>
              <a:chExt cx="1081561" cy="219456"/>
            </a:xfrm>
          </p:grpSpPr>
          <p:pic>
            <p:nvPicPr>
              <p:cNvPr id="22" name="Picture 4" descr="Image result for faq icon">
                <a:extLst>
                  <a:ext uri="{FF2B5EF4-FFF2-40B4-BE49-F238E27FC236}">
                    <a16:creationId xmlns:a16="http://schemas.microsoft.com/office/drawing/2014/main" id="{9658DFFF-6B76-4EBE-8620-3077ECC4049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558" t="20965" r="15477" b="16138"/>
              <a:stretch/>
            </p:blipFill>
            <p:spPr bwMode="auto">
              <a:xfrm>
                <a:off x="11409380" y="1505053"/>
                <a:ext cx="240631" cy="219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4076353-B28A-45A5-83E1-FE69048A2C7C}"/>
                  </a:ext>
                </a:extLst>
              </p:cNvPr>
              <p:cNvSpPr txBox="1"/>
              <p:nvPr/>
            </p:nvSpPr>
            <p:spPr>
              <a:xfrm>
                <a:off x="11698133" y="1526115"/>
                <a:ext cx="792808" cy="106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FAQ document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1CB1ECD-BA09-4F1C-839D-742DDF4ED88D}"/>
                </a:ext>
              </a:extLst>
            </p:cNvPr>
            <p:cNvGrpSpPr/>
            <p:nvPr/>
          </p:nvGrpSpPr>
          <p:grpSpPr>
            <a:xfrm>
              <a:off x="5446352" y="4341502"/>
              <a:ext cx="1662566" cy="461349"/>
              <a:chOff x="11306488" y="1225559"/>
              <a:chExt cx="808781" cy="20355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EE28260-941F-454A-98F4-61A9DF8E2051}"/>
                  </a:ext>
                </a:extLst>
              </p:cNvPr>
              <p:cNvSpPr txBox="1"/>
              <p:nvPr/>
            </p:nvSpPr>
            <p:spPr>
              <a:xfrm>
                <a:off x="11603672" y="1225559"/>
                <a:ext cx="511597" cy="122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Email</a:t>
                </a:r>
              </a:p>
            </p:txBody>
          </p: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5270D17A-F26A-4BA5-A5F4-37C29821BC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rgbClr val="E7E6E6">
                    <a:shade val="45000"/>
                    <a:satMod val="135000"/>
                  </a:srgbClr>
                  <a:prstClr val="white"/>
                </a:duotone>
              </a:blip>
              <a:srcRect l="7235" t="13198" r="8691" b="22694"/>
              <a:stretch/>
            </p:blipFill>
            <p:spPr>
              <a:xfrm>
                <a:off x="11306488" y="1227684"/>
                <a:ext cx="244590" cy="201427"/>
              </a:xfrm>
              <a:prstGeom prst="rect">
                <a:avLst/>
              </a:prstGeom>
            </p:spPr>
          </p:pic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981B7F-6E68-439C-9AFB-4926CB5621CD}"/>
                </a:ext>
              </a:extLst>
            </p:cNvPr>
            <p:cNvGrpSpPr/>
            <p:nvPr/>
          </p:nvGrpSpPr>
          <p:grpSpPr>
            <a:xfrm>
              <a:off x="2220142" y="5092827"/>
              <a:ext cx="1544737" cy="419474"/>
              <a:chOff x="9723331" y="5658764"/>
              <a:chExt cx="1544737" cy="419474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B4320DD-683F-4554-B5B7-308752691FF9}"/>
                  </a:ext>
                </a:extLst>
              </p:cNvPr>
              <p:cNvSpPr txBox="1"/>
              <p:nvPr/>
            </p:nvSpPr>
            <p:spPr>
              <a:xfrm>
                <a:off x="10305774" y="5786397"/>
                <a:ext cx="962294" cy="240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i="1">
                    <a:solidFill>
                      <a:prstClr val="black"/>
                    </a:solidFill>
                  </a:rPr>
                  <a:t>Success story</a:t>
                </a:r>
              </a:p>
            </p:txBody>
          </p:sp>
          <p:pic>
            <p:nvPicPr>
              <p:cNvPr id="29" name="Picture 6" descr="Related image">
                <a:extLst>
                  <a:ext uri="{FF2B5EF4-FFF2-40B4-BE49-F238E27FC236}">
                    <a16:creationId xmlns:a16="http://schemas.microsoft.com/office/drawing/2014/main" id="{06F34254-D192-46E9-BE62-2A6E19FDD0B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duotone>
                  <a:srgbClr val="FFC000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9723331" y="5658764"/>
                <a:ext cx="419474" cy="4194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C9F2ADE-21FA-4E86-A98E-4190F9D5F1A6}"/>
                </a:ext>
              </a:extLst>
            </p:cNvPr>
            <p:cNvGrpSpPr/>
            <p:nvPr/>
          </p:nvGrpSpPr>
          <p:grpSpPr>
            <a:xfrm>
              <a:off x="5507344" y="5004247"/>
              <a:ext cx="1615942" cy="442376"/>
              <a:chOff x="9722205" y="5931012"/>
              <a:chExt cx="1615942" cy="442376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943D1A24-A265-4029-AA23-BA0875E30E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rgbClr val="FFC000">
                    <a:shade val="45000"/>
                    <a:satMod val="135000"/>
                  </a:srgb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9722205" y="5931012"/>
                <a:ext cx="442376" cy="442376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1D9E3E8-5BF1-462F-88FE-444595BCD7DC}"/>
                  </a:ext>
                </a:extLst>
              </p:cNvPr>
              <p:cNvSpPr txBox="1"/>
              <p:nvPr/>
            </p:nvSpPr>
            <p:spPr>
              <a:xfrm>
                <a:off x="10266820" y="6073502"/>
                <a:ext cx="10713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i="1">
                    <a:solidFill>
                      <a:prstClr val="black"/>
                    </a:solidFill>
                  </a:rPr>
                  <a:t>Competition</a:t>
                </a:r>
              </a:p>
            </p:txBody>
          </p:sp>
        </p:grpSp>
      </p:grp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3860D78-F6E2-4AFA-9A36-660AF722C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19900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3CD8E1C1-BAE1-4912-A1F1-F200BCBD8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904161"/>
              </p:ext>
            </p:extLst>
          </p:nvPr>
        </p:nvGraphicFramePr>
        <p:xfrm>
          <a:off x="479260" y="1934786"/>
          <a:ext cx="11233481" cy="4276405"/>
        </p:xfrm>
        <a:graphic>
          <a:graphicData uri="http://schemas.openxmlformats.org/drawingml/2006/table">
            <a:tbl>
              <a:tblPr firstRow="1" bandRow="1"/>
              <a:tblGrid>
                <a:gridCol w="16047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47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47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47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47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047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047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4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Monday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Tuesday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Wednesday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Thursday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Friday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Saturday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Sunday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0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b="1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b="1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b="1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b="1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0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0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0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0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b="1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b="1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b="1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6BD8154-AE68-4219-9D60-0CA34CE6975A}"/>
              </a:ext>
            </a:extLst>
          </p:cNvPr>
          <p:cNvSpPr txBox="1"/>
          <p:nvPr/>
        </p:nvSpPr>
        <p:spPr>
          <a:xfrm>
            <a:off x="133716" y="270243"/>
            <a:ext cx="98650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rgbClr val="7E38AB"/>
                </a:solidFill>
                <a:latin typeface="+mj-lt"/>
              </a:rPr>
              <a:t>Example:  January 20XX – organisation wide stakeholder engagement and communication calendar*</a:t>
            </a:r>
            <a:endParaRPr lang="en-JP" sz="36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0848F8-5C5C-43FE-977C-A1DF68A1E9C8}"/>
              </a:ext>
            </a:extLst>
          </p:cNvPr>
          <p:cNvSpPr txBox="1"/>
          <p:nvPr/>
        </p:nvSpPr>
        <p:spPr>
          <a:xfrm>
            <a:off x="407134" y="6309320"/>
            <a:ext cx="110887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900" i="1" kern="0">
                <a:solidFill>
                  <a:srgbClr val="000000"/>
                </a:solidFill>
              </a:rPr>
              <a:t>*For each division/module, personalised stakeholder engagement and communication calendars will be developed upon its roll-out.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9534647-B05A-4E54-A103-2D50F4F260A2}"/>
              </a:ext>
            </a:extLst>
          </p:cNvPr>
          <p:cNvGrpSpPr/>
          <p:nvPr/>
        </p:nvGrpSpPr>
        <p:grpSpPr>
          <a:xfrm>
            <a:off x="7938113" y="3998462"/>
            <a:ext cx="672663" cy="699564"/>
            <a:chOff x="9061962" y="4161668"/>
            <a:chExt cx="672663" cy="69956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6BB00CE-90D7-4E6E-BB73-6DA5622B258F}"/>
                </a:ext>
              </a:extLst>
            </p:cNvPr>
            <p:cNvSpPr txBox="1"/>
            <p:nvPr/>
          </p:nvSpPr>
          <p:spPr>
            <a:xfrm>
              <a:off x="9061962" y="4445734"/>
              <a:ext cx="67266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700" b="1" i="1">
                  <a:solidFill>
                    <a:prstClr val="black"/>
                  </a:solidFill>
                </a:rPr>
                <a:t>AAA Newsletter #3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31D2C40-6928-4893-8527-4BC0AE5FB4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rgbClr val="4472C4">
                  <a:shade val="45000"/>
                  <a:satMod val="135000"/>
                </a:srgbClr>
                <a:prstClr val="white"/>
              </a:duotone>
            </a:blip>
            <a:stretch>
              <a:fillRect/>
            </a:stretch>
          </p:blipFill>
          <p:spPr>
            <a:xfrm>
              <a:off x="9288565" y="4161668"/>
              <a:ext cx="219456" cy="219456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D7EA49-5D34-403D-BEDD-10BD5AF585EF}"/>
              </a:ext>
            </a:extLst>
          </p:cNvPr>
          <p:cNvGrpSpPr/>
          <p:nvPr/>
        </p:nvGrpSpPr>
        <p:grpSpPr>
          <a:xfrm>
            <a:off x="3935760" y="4067738"/>
            <a:ext cx="1234371" cy="445992"/>
            <a:chOff x="5587470" y="3253961"/>
            <a:chExt cx="1234371" cy="445992"/>
          </a:xfrm>
        </p:grpSpPr>
        <p:pic>
          <p:nvPicPr>
            <p:cNvPr id="28" name="Picture 2" descr="Image result for meeting icon">
              <a:extLst>
                <a:ext uri="{FF2B5EF4-FFF2-40B4-BE49-F238E27FC236}">
                  <a16:creationId xmlns:a16="http://schemas.microsoft.com/office/drawing/2014/main" id="{DDA87A36-00A4-4FF1-BA0B-45BF0E20A4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27" y="32539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3E93018-05B8-45A1-B046-1A86FB2C1542}"/>
                </a:ext>
              </a:extLst>
            </p:cNvPr>
            <p:cNvSpPr txBox="1"/>
            <p:nvPr/>
          </p:nvSpPr>
          <p:spPr>
            <a:xfrm>
              <a:off x="5587470" y="3499898"/>
              <a:ext cx="123437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700" b="1" i="1">
                  <a:solidFill>
                    <a:prstClr val="black"/>
                  </a:solidFill>
                </a:rPr>
                <a:t>Project Committee Meeting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1CB758F-7C1F-499F-889F-03F6C55645CE}"/>
              </a:ext>
            </a:extLst>
          </p:cNvPr>
          <p:cNvGrpSpPr/>
          <p:nvPr/>
        </p:nvGrpSpPr>
        <p:grpSpPr>
          <a:xfrm>
            <a:off x="5569687" y="4061496"/>
            <a:ext cx="1234371" cy="445992"/>
            <a:chOff x="5587470" y="3253961"/>
            <a:chExt cx="1234371" cy="445992"/>
          </a:xfrm>
        </p:grpSpPr>
        <p:pic>
          <p:nvPicPr>
            <p:cNvPr id="31" name="Picture 2" descr="Image result for meeting icon">
              <a:extLst>
                <a:ext uri="{FF2B5EF4-FFF2-40B4-BE49-F238E27FC236}">
                  <a16:creationId xmlns:a16="http://schemas.microsoft.com/office/drawing/2014/main" id="{5543DB3B-9451-41A2-9BB0-E32FBB81BD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27" y="32539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FD7EC9C-E87A-407B-80FF-AD43CC4593D7}"/>
                </a:ext>
              </a:extLst>
            </p:cNvPr>
            <p:cNvSpPr txBox="1"/>
            <p:nvPr/>
          </p:nvSpPr>
          <p:spPr>
            <a:xfrm>
              <a:off x="5587470" y="3499898"/>
              <a:ext cx="123437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700" b="1" i="1">
                  <a:solidFill>
                    <a:prstClr val="black"/>
                  </a:solidFill>
                </a:rPr>
                <a:t>Project Committee Meeting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E7BEDF9-2462-43FE-9150-7F2F1D9C1519}"/>
              </a:ext>
            </a:extLst>
          </p:cNvPr>
          <p:cNvGrpSpPr/>
          <p:nvPr/>
        </p:nvGrpSpPr>
        <p:grpSpPr>
          <a:xfrm>
            <a:off x="5569687" y="4873924"/>
            <a:ext cx="1234371" cy="445992"/>
            <a:chOff x="5587470" y="3253961"/>
            <a:chExt cx="1234371" cy="445992"/>
          </a:xfrm>
        </p:grpSpPr>
        <p:pic>
          <p:nvPicPr>
            <p:cNvPr id="34" name="Picture 2" descr="Image result for meeting icon">
              <a:extLst>
                <a:ext uri="{FF2B5EF4-FFF2-40B4-BE49-F238E27FC236}">
                  <a16:creationId xmlns:a16="http://schemas.microsoft.com/office/drawing/2014/main" id="{0EBD105C-C545-4722-96C8-6914B1791C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27" y="32539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A8AA2FA-AB13-49D5-888E-AD6758C477FB}"/>
                </a:ext>
              </a:extLst>
            </p:cNvPr>
            <p:cNvSpPr txBox="1"/>
            <p:nvPr/>
          </p:nvSpPr>
          <p:spPr>
            <a:xfrm>
              <a:off x="5587470" y="3499898"/>
              <a:ext cx="123437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700" b="1" i="1">
                  <a:solidFill>
                    <a:prstClr val="black"/>
                  </a:solidFill>
                </a:rPr>
                <a:t>Project Committee Meeting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1918C26-E46E-48FB-8717-AA09B9F6066A}"/>
              </a:ext>
            </a:extLst>
          </p:cNvPr>
          <p:cNvGrpSpPr/>
          <p:nvPr/>
        </p:nvGrpSpPr>
        <p:grpSpPr>
          <a:xfrm>
            <a:off x="5569687" y="5674190"/>
            <a:ext cx="1234371" cy="445992"/>
            <a:chOff x="5587470" y="3253961"/>
            <a:chExt cx="1234371" cy="445992"/>
          </a:xfrm>
        </p:grpSpPr>
        <p:pic>
          <p:nvPicPr>
            <p:cNvPr id="37" name="Picture 2" descr="Image result for meeting icon">
              <a:extLst>
                <a:ext uri="{FF2B5EF4-FFF2-40B4-BE49-F238E27FC236}">
                  <a16:creationId xmlns:a16="http://schemas.microsoft.com/office/drawing/2014/main" id="{A49625C4-ECB3-4C95-B67B-539844710A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27" y="32539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25A0A44-E708-4497-B0A8-632041FBDB1E}"/>
                </a:ext>
              </a:extLst>
            </p:cNvPr>
            <p:cNvSpPr txBox="1"/>
            <p:nvPr/>
          </p:nvSpPr>
          <p:spPr>
            <a:xfrm>
              <a:off x="5587470" y="3499898"/>
              <a:ext cx="123437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700" b="1" i="1">
                  <a:solidFill>
                    <a:prstClr val="black"/>
                  </a:solidFill>
                </a:rPr>
                <a:t>Project Committee Meeting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3DB949C-FF6E-4144-BB9E-51BCD52F0165}"/>
              </a:ext>
            </a:extLst>
          </p:cNvPr>
          <p:cNvGrpSpPr/>
          <p:nvPr/>
        </p:nvGrpSpPr>
        <p:grpSpPr>
          <a:xfrm>
            <a:off x="7300734" y="4005245"/>
            <a:ext cx="726913" cy="661435"/>
            <a:chOff x="6810871" y="4072988"/>
            <a:chExt cx="726913" cy="661435"/>
          </a:xfrm>
        </p:grpSpPr>
        <p:pic>
          <p:nvPicPr>
            <p:cNvPr id="40" name="Picture 2" descr="Image result for meeting icon">
              <a:extLst>
                <a:ext uri="{FF2B5EF4-FFF2-40B4-BE49-F238E27FC236}">
                  <a16:creationId xmlns:a16="http://schemas.microsoft.com/office/drawing/2014/main" id="{67FEEDED-25A2-4496-9B85-271EE032C8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4599" y="4072988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87219DA-18C0-4729-94DB-7CE66B38AAFD}"/>
                </a:ext>
              </a:extLst>
            </p:cNvPr>
            <p:cNvSpPr txBox="1"/>
            <p:nvPr/>
          </p:nvSpPr>
          <p:spPr>
            <a:xfrm>
              <a:off x="6810871" y="4318925"/>
              <a:ext cx="72691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700" b="1" i="1">
                  <a:solidFill>
                    <a:prstClr val="black"/>
                  </a:solidFill>
                </a:rPr>
                <a:t>Working Committee Meeting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A129163-482C-4063-A544-78277AFC52C9}"/>
              </a:ext>
            </a:extLst>
          </p:cNvPr>
          <p:cNvGrpSpPr/>
          <p:nvPr/>
        </p:nvGrpSpPr>
        <p:grpSpPr>
          <a:xfrm>
            <a:off x="7109591" y="4844349"/>
            <a:ext cx="1234371" cy="553714"/>
            <a:chOff x="5587470" y="3253961"/>
            <a:chExt cx="1234371" cy="553714"/>
          </a:xfrm>
        </p:grpSpPr>
        <p:pic>
          <p:nvPicPr>
            <p:cNvPr id="43" name="Picture 2" descr="Image result for meeting icon">
              <a:extLst>
                <a:ext uri="{FF2B5EF4-FFF2-40B4-BE49-F238E27FC236}">
                  <a16:creationId xmlns:a16="http://schemas.microsoft.com/office/drawing/2014/main" id="{071371C9-9C55-45F5-85F0-C8E3D8177D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27" y="32539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F95287E-4F36-4634-BE3A-EAAE968823D1}"/>
                </a:ext>
              </a:extLst>
            </p:cNvPr>
            <p:cNvSpPr txBox="1"/>
            <p:nvPr/>
          </p:nvSpPr>
          <p:spPr>
            <a:xfrm>
              <a:off x="5587470" y="3499898"/>
              <a:ext cx="12343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700" b="1" i="1">
                  <a:solidFill>
                    <a:prstClr val="black"/>
                  </a:solidFill>
                </a:rPr>
                <a:t>Working Committee Meeting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D2A181A-9B0A-447C-B476-CB2D63A9F0F9}"/>
              </a:ext>
            </a:extLst>
          </p:cNvPr>
          <p:cNvGrpSpPr/>
          <p:nvPr/>
        </p:nvGrpSpPr>
        <p:grpSpPr>
          <a:xfrm>
            <a:off x="4542371" y="5548764"/>
            <a:ext cx="864096" cy="560219"/>
            <a:chOff x="3935761" y="5670650"/>
            <a:chExt cx="864096" cy="560219"/>
          </a:xfrm>
        </p:grpSpPr>
        <p:pic>
          <p:nvPicPr>
            <p:cNvPr id="46" name="Picture 2" descr="Image result for meeting icon">
              <a:extLst>
                <a:ext uri="{FF2B5EF4-FFF2-40B4-BE49-F238E27FC236}">
                  <a16:creationId xmlns:a16="http://schemas.microsoft.com/office/drawing/2014/main" id="{7742B7AA-469A-4A80-86B3-8A9CA270F1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7836" y="5670650"/>
              <a:ext cx="219947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7E9C997-9B6D-47B3-AEC6-0E7B2212DE02}"/>
                </a:ext>
              </a:extLst>
            </p:cNvPr>
            <p:cNvSpPr txBox="1"/>
            <p:nvPr/>
          </p:nvSpPr>
          <p:spPr>
            <a:xfrm>
              <a:off x="3935761" y="5815371"/>
              <a:ext cx="8640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700" b="1" i="1">
                  <a:solidFill>
                    <a:prstClr val="black"/>
                  </a:solidFill>
                </a:rPr>
                <a:t>Project Steering Committee Meeting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F062C8C-3971-49E7-8EDA-263910FEBC9D}"/>
              </a:ext>
            </a:extLst>
          </p:cNvPr>
          <p:cNvSpPr txBox="1"/>
          <p:nvPr/>
        </p:nvSpPr>
        <p:spPr>
          <a:xfrm>
            <a:off x="2207568" y="2645480"/>
            <a:ext cx="15188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ED7D31"/>
              </a:buClr>
              <a:buSzPct val="80000"/>
              <a:buFont typeface="Arial" charset="0"/>
              <a:buNone/>
              <a:defRPr/>
            </a:pPr>
            <a:r>
              <a:rPr lang="en-US" sz="700" b="1" i="1">
                <a:solidFill>
                  <a:prstClr val="black"/>
                </a:solidFill>
              </a:rPr>
              <a:t>New Year’s Day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9AC62DE-50CE-4FA7-9086-782DC04EBD6A}"/>
              </a:ext>
            </a:extLst>
          </p:cNvPr>
          <p:cNvGrpSpPr/>
          <p:nvPr/>
        </p:nvGrpSpPr>
        <p:grpSpPr>
          <a:xfrm>
            <a:off x="3869869" y="5526126"/>
            <a:ext cx="726913" cy="582857"/>
            <a:chOff x="6810870" y="4072988"/>
            <a:chExt cx="726913" cy="582857"/>
          </a:xfrm>
        </p:grpSpPr>
        <p:pic>
          <p:nvPicPr>
            <p:cNvPr id="54" name="Picture 2" descr="Image result for meeting icon">
              <a:extLst>
                <a:ext uri="{FF2B5EF4-FFF2-40B4-BE49-F238E27FC236}">
                  <a16:creationId xmlns:a16="http://schemas.microsoft.com/office/drawing/2014/main" id="{AE12DC3A-0C68-47AE-A32E-183FAE3AD8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4599" y="4072988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8CD35F2-84BC-4F1D-A08F-800B3F806402}"/>
                </a:ext>
              </a:extLst>
            </p:cNvPr>
            <p:cNvSpPr txBox="1"/>
            <p:nvPr/>
          </p:nvSpPr>
          <p:spPr>
            <a:xfrm>
              <a:off x="6810870" y="4240347"/>
              <a:ext cx="72691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700" b="1" i="1">
                  <a:solidFill>
                    <a:prstClr val="black"/>
                  </a:solidFill>
                </a:rPr>
                <a:t>Working Committee Meeting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C9E26C2-59F7-4394-A083-A00C4FEFA65F}"/>
              </a:ext>
            </a:extLst>
          </p:cNvPr>
          <p:cNvGrpSpPr/>
          <p:nvPr/>
        </p:nvGrpSpPr>
        <p:grpSpPr>
          <a:xfrm>
            <a:off x="841939" y="4914798"/>
            <a:ext cx="764611" cy="393831"/>
            <a:chOff x="841939" y="4914798"/>
            <a:chExt cx="764611" cy="393831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523F1148-F07B-43DC-B9B6-05BEE27510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</a:blip>
            <a:srcRect t="5210" b="6705"/>
            <a:stretch/>
          </p:blipFill>
          <p:spPr>
            <a:xfrm>
              <a:off x="1104864" y="4914798"/>
              <a:ext cx="238760" cy="210312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76D77A2-37CA-4024-ADC4-0396470C80A9}"/>
                </a:ext>
              </a:extLst>
            </p:cNvPr>
            <p:cNvSpPr txBox="1"/>
            <p:nvPr/>
          </p:nvSpPr>
          <p:spPr>
            <a:xfrm>
              <a:off x="841939" y="5108574"/>
              <a:ext cx="76461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ED7D31"/>
                </a:buClr>
                <a:buSzPct val="80000"/>
                <a:buFont typeface="Arial" charset="0"/>
                <a:buNone/>
                <a:defRPr/>
              </a:pPr>
              <a:r>
                <a:rPr lang="en-US" sz="700" b="1" i="1">
                  <a:solidFill>
                    <a:prstClr val="black"/>
                  </a:solidFill>
                </a:rPr>
                <a:t>Townhall #1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2A9EF85-F100-40F0-9EAB-44F628577292}"/>
              </a:ext>
            </a:extLst>
          </p:cNvPr>
          <p:cNvGrpSpPr/>
          <p:nvPr/>
        </p:nvGrpSpPr>
        <p:grpSpPr>
          <a:xfrm>
            <a:off x="778913" y="3974126"/>
            <a:ext cx="1043487" cy="554112"/>
            <a:chOff x="761669" y="4043887"/>
            <a:chExt cx="1043487" cy="554112"/>
          </a:xfrm>
        </p:grpSpPr>
        <p:pic>
          <p:nvPicPr>
            <p:cNvPr id="58" name="Picture 4" descr="Related image">
              <a:extLst>
                <a:ext uri="{FF2B5EF4-FFF2-40B4-BE49-F238E27FC236}">
                  <a16:creationId xmlns:a16="http://schemas.microsoft.com/office/drawing/2014/main" id="{89307E4A-C798-409E-A602-EDE06FED01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5206" y="4043887"/>
              <a:ext cx="296412" cy="296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DE9CAF4-43FD-4F93-B0E5-810A304BC41E}"/>
                </a:ext>
              </a:extLst>
            </p:cNvPr>
            <p:cNvSpPr txBox="1"/>
            <p:nvPr/>
          </p:nvSpPr>
          <p:spPr>
            <a:xfrm>
              <a:off x="761669" y="4290222"/>
              <a:ext cx="1043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>
                <a:defRPr/>
              </a:pPr>
              <a:r>
                <a:rPr lang="en-US" sz="700" b="1" i="1">
                  <a:solidFill>
                    <a:prstClr val="black"/>
                  </a:solidFill>
                </a:rPr>
                <a:t>“Did You Know?” Intranet banner #1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45B0806-17F0-4F8A-99D5-ADC785A9F7DA}"/>
              </a:ext>
            </a:extLst>
          </p:cNvPr>
          <p:cNvGrpSpPr/>
          <p:nvPr/>
        </p:nvGrpSpPr>
        <p:grpSpPr>
          <a:xfrm>
            <a:off x="2395351" y="4857536"/>
            <a:ext cx="1143324" cy="509307"/>
            <a:chOff x="2255198" y="4782122"/>
            <a:chExt cx="1143324" cy="509307"/>
          </a:xfrm>
        </p:grpSpPr>
        <p:pic>
          <p:nvPicPr>
            <p:cNvPr id="60" name="Picture 2" descr="Image result for change readiness assessment icon">
              <a:extLst>
                <a:ext uri="{FF2B5EF4-FFF2-40B4-BE49-F238E27FC236}">
                  <a16:creationId xmlns:a16="http://schemas.microsoft.com/office/drawing/2014/main" id="{7396F02B-13DB-41A6-AA3F-E0CC0CFF05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2130" y="4782122"/>
              <a:ext cx="209460" cy="209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7E88CAA-44A6-47BE-B43C-9666CDAFCD1D}"/>
                </a:ext>
              </a:extLst>
            </p:cNvPr>
            <p:cNvSpPr txBox="1"/>
            <p:nvPr/>
          </p:nvSpPr>
          <p:spPr>
            <a:xfrm>
              <a:off x="2255198" y="4983652"/>
              <a:ext cx="11433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>
                <a:defRPr/>
              </a:pPr>
              <a:r>
                <a:rPr lang="en-US" sz="700" b="1" i="1">
                  <a:solidFill>
                    <a:prstClr val="black"/>
                  </a:solidFill>
                </a:rPr>
                <a:t>Change readiness assessment #1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210B917-7E91-4C78-914E-DB0C6F8388C5}"/>
              </a:ext>
            </a:extLst>
          </p:cNvPr>
          <p:cNvGrpSpPr/>
          <p:nvPr/>
        </p:nvGrpSpPr>
        <p:grpSpPr>
          <a:xfrm>
            <a:off x="9048328" y="1164589"/>
            <a:ext cx="2458308" cy="733301"/>
            <a:chOff x="9048328" y="1164589"/>
            <a:chExt cx="2458308" cy="73330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CDB3CA2-A289-4B41-A695-F22E23358997}"/>
                </a:ext>
              </a:extLst>
            </p:cNvPr>
            <p:cNvSpPr/>
            <p:nvPr/>
          </p:nvSpPr>
          <p:spPr>
            <a:xfrm>
              <a:off x="9048328" y="1164589"/>
              <a:ext cx="2458308" cy="73330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defTabSz="457200">
                <a:defRPr/>
              </a:pPr>
              <a:r>
                <a:rPr lang="en-US" sz="800" b="1" u="sng" kern="0">
                  <a:solidFill>
                    <a:prstClr val="black"/>
                  </a:solidFill>
                </a:rPr>
                <a:t>Legend</a:t>
              </a:r>
              <a:r>
                <a:rPr lang="en-US" sz="900" u="sng" kern="0">
                  <a:solidFill>
                    <a:prstClr val="black"/>
                  </a:solidFill>
                </a:rPr>
                <a:t>:</a:t>
              </a:r>
            </a:p>
          </p:txBody>
        </p:sp>
        <p:pic>
          <p:nvPicPr>
            <p:cNvPr id="13" name="Picture 2" descr="Image result for meeting icon">
              <a:extLst>
                <a:ext uri="{FF2B5EF4-FFF2-40B4-BE49-F238E27FC236}">
                  <a16:creationId xmlns:a16="http://schemas.microsoft.com/office/drawing/2014/main" id="{8345882A-26AF-48A1-9357-7A95C509A0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0461" y="13572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A313259-696D-41D0-ACFE-124DFC2F0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rgbClr val="4472C4">
                  <a:shade val="45000"/>
                  <a:satMod val="135000"/>
                </a:srgbClr>
                <a:prstClr val="white"/>
              </a:duotone>
            </a:blip>
            <a:stretch>
              <a:fillRect/>
            </a:stretch>
          </p:blipFill>
          <p:spPr>
            <a:xfrm>
              <a:off x="9921514" y="1361056"/>
              <a:ext cx="219456" cy="21945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C308603-E7F4-45C3-8DC8-FAF1BCCBE8BE}"/>
                </a:ext>
              </a:extLst>
            </p:cNvPr>
            <p:cNvSpPr txBox="1"/>
            <p:nvPr/>
          </p:nvSpPr>
          <p:spPr>
            <a:xfrm>
              <a:off x="9346518" y="1371330"/>
              <a:ext cx="6132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700" i="1">
                  <a:solidFill>
                    <a:prstClr val="black"/>
                  </a:solidFill>
                  <a:latin typeface="EYInterstate Light"/>
                </a:rPr>
                <a:t>Meeting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82363C-8EF6-4A46-B9AE-272B15C8B69A}"/>
                </a:ext>
              </a:extLst>
            </p:cNvPr>
            <p:cNvSpPr txBox="1"/>
            <p:nvPr/>
          </p:nvSpPr>
          <p:spPr>
            <a:xfrm>
              <a:off x="10078449" y="1371330"/>
              <a:ext cx="70430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700" i="1">
                  <a:solidFill>
                    <a:prstClr val="black"/>
                  </a:solidFill>
                  <a:latin typeface="EYInterstate Light"/>
                </a:rPr>
                <a:t>Newsletter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BF2006F-C292-44E1-9C8B-A10A4A754F77}"/>
                </a:ext>
              </a:extLst>
            </p:cNvPr>
            <p:cNvGrpSpPr/>
            <p:nvPr/>
          </p:nvGrpSpPr>
          <p:grpSpPr>
            <a:xfrm>
              <a:off x="10774726" y="1342089"/>
              <a:ext cx="731910" cy="207404"/>
              <a:chOff x="11052957" y="1148576"/>
              <a:chExt cx="731910" cy="207404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98EA753D-BE8D-4247-9C04-2C8D94D6B124}"/>
                  </a:ext>
                </a:extLst>
              </p:cNvPr>
              <p:cNvSpPr txBox="1"/>
              <p:nvPr/>
            </p:nvSpPr>
            <p:spPr>
              <a:xfrm>
                <a:off x="11239976" y="1148576"/>
                <a:ext cx="544891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700" i="1">
                    <a:solidFill>
                      <a:prstClr val="black"/>
                    </a:solidFill>
                  </a:rPr>
                  <a:t>Townhall</a:t>
                </a:r>
              </a:p>
            </p:txBody>
          </p:sp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48E77334-78FD-4F75-8AD8-8FB984DD3D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biLevel thresh="75000"/>
              </a:blip>
              <a:srcRect t="5210" b="6705"/>
              <a:stretch/>
            </p:blipFill>
            <p:spPr>
              <a:xfrm>
                <a:off x="11052957" y="1159649"/>
                <a:ext cx="222888" cy="196331"/>
              </a:xfrm>
              <a:prstGeom prst="rect">
                <a:avLst/>
              </a:prstGeom>
            </p:spPr>
          </p:pic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156D85C-9E2D-42DB-85C4-1B55A2CDDCE4}"/>
                </a:ext>
              </a:extLst>
            </p:cNvPr>
            <p:cNvGrpSpPr/>
            <p:nvPr/>
          </p:nvGrpSpPr>
          <p:grpSpPr>
            <a:xfrm>
              <a:off x="9148382" y="1651936"/>
              <a:ext cx="967985" cy="216796"/>
              <a:chOff x="11105590" y="1400578"/>
              <a:chExt cx="967985" cy="216796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682CF41-BB55-4346-B132-7D4B3AB377B4}"/>
                  </a:ext>
                </a:extLst>
              </p:cNvPr>
              <p:cNvSpPr txBox="1"/>
              <p:nvPr/>
            </p:nvSpPr>
            <p:spPr>
              <a:xfrm>
                <a:off x="11236379" y="1401713"/>
                <a:ext cx="83719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700" i="1">
                    <a:solidFill>
                      <a:prstClr val="black"/>
                    </a:solidFill>
                  </a:rPr>
                  <a:t>Intranet banner</a:t>
                </a:r>
              </a:p>
            </p:txBody>
          </p:sp>
          <p:pic>
            <p:nvPicPr>
              <p:cNvPr id="66" name="Picture 4" descr="Related image">
                <a:extLst>
                  <a:ext uri="{FF2B5EF4-FFF2-40B4-BE49-F238E27FC236}">
                    <a16:creationId xmlns:a16="http://schemas.microsoft.com/office/drawing/2014/main" id="{956DE109-FE0A-48C1-A51D-CAE496C111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duotone>
                  <a:srgbClr val="E7E6E6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05590" y="1400578"/>
                <a:ext cx="216796" cy="2167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DECEA50-8CC7-4809-858A-2638AB3BDDA0}"/>
                </a:ext>
              </a:extLst>
            </p:cNvPr>
            <p:cNvGrpSpPr/>
            <p:nvPr/>
          </p:nvGrpSpPr>
          <p:grpSpPr>
            <a:xfrm>
              <a:off x="10039286" y="1653601"/>
              <a:ext cx="1467350" cy="209460"/>
              <a:chOff x="11081174" y="1662890"/>
              <a:chExt cx="1467350" cy="209460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4DE6070-925C-4E42-9C23-27DDEC132E10}"/>
                  </a:ext>
                </a:extLst>
              </p:cNvPr>
              <p:cNvSpPr txBox="1"/>
              <p:nvPr/>
            </p:nvSpPr>
            <p:spPr>
              <a:xfrm>
                <a:off x="11236379" y="1669217"/>
                <a:ext cx="131214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700" i="1">
                    <a:solidFill>
                      <a:prstClr val="black"/>
                    </a:solidFill>
                  </a:rPr>
                  <a:t>Change readiness assessment</a:t>
                </a:r>
              </a:p>
            </p:txBody>
          </p:sp>
          <p:pic>
            <p:nvPicPr>
              <p:cNvPr id="67" name="Picture 2" descr="Image result for change readiness assessment icon">
                <a:extLst>
                  <a:ext uri="{FF2B5EF4-FFF2-40B4-BE49-F238E27FC236}">
                    <a16:creationId xmlns:a16="http://schemas.microsoft.com/office/drawing/2014/main" id="{464D94D7-10CB-4FC4-A206-DBE6932406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rgbClr val="FFC000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81174" y="1662890"/>
                <a:ext cx="209460" cy="2094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68" name="Slide Number Placeholder 3">
            <a:extLst>
              <a:ext uri="{FF2B5EF4-FFF2-40B4-BE49-F238E27FC236}">
                <a16:creationId xmlns:a16="http://schemas.microsoft.com/office/drawing/2014/main" id="{413106B0-5F99-445C-9A4A-45A89D5C6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18222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" name="Table 146">
            <a:extLst>
              <a:ext uri="{FF2B5EF4-FFF2-40B4-BE49-F238E27FC236}">
                <a16:creationId xmlns:a16="http://schemas.microsoft.com/office/drawing/2014/main" id="{99B8ED52-0001-4690-A1FB-2F90AA937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408197"/>
              </p:ext>
            </p:extLst>
          </p:nvPr>
        </p:nvGraphicFramePr>
        <p:xfrm>
          <a:off x="475081" y="1919774"/>
          <a:ext cx="11241839" cy="4280201"/>
        </p:xfrm>
        <a:graphic>
          <a:graphicData uri="http://schemas.openxmlformats.org/drawingml/2006/table">
            <a:tbl>
              <a:tblPr firstRow="1" bandRow="1"/>
              <a:tblGrid>
                <a:gridCol w="1605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5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5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59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59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059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059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40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Monday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Tuesday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Wednesday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Thursday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Friday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Saturday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Sunday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72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b="1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b="1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2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72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2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72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b="1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b="1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6BD8154-AE68-4219-9D60-0CA34CE6975A}"/>
              </a:ext>
            </a:extLst>
          </p:cNvPr>
          <p:cNvSpPr txBox="1"/>
          <p:nvPr/>
        </p:nvSpPr>
        <p:spPr>
          <a:xfrm>
            <a:off x="433137" y="548680"/>
            <a:ext cx="9865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Example: May </a:t>
            </a:r>
            <a:r>
              <a:rPr lang="en-US" sz="3600">
                <a:solidFill>
                  <a:srgbClr val="7E38AB"/>
                </a:solidFill>
              </a:rPr>
              <a:t>20XX </a:t>
            </a: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stakeholder engagement and communication calendar*</a:t>
            </a:r>
            <a:endParaRPr kumimoji="0" lang="en-JP" sz="36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0848F8-5C5C-43FE-977C-A1DF68A1E9C8}"/>
              </a:ext>
            </a:extLst>
          </p:cNvPr>
          <p:cNvSpPr txBox="1"/>
          <p:nvPr/>
        </p:nvSpPr>
        <p:spPr>
          <a:xfrm>
            <a:off x="407134" y="6309320"/>
            <a:ext cx="110887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*For each division/module, personalised stakeholder engagement and communication </a:t>
            </a:r>
            <a:r>
              <a:rPr lang="en-US" sz="900" i="1" kern="0">
                <a:solidFill>
                  <a:srgbClr val="000000"/>
                </a:solidFill>
                <a:latin typeface="Calibri"/>
              </a:rPr>
              <a:t>c</a:t>
            </a:r>
            <a:r>
              <a:rPr kumimoji="0" lang="en-US" sz="9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alendars will be developed upon its roll-out.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A0FCB7-3234-4E07-A5A5-FBF63AAF6E85}"/>
              </a:ext>
            </a:extLst>
          </p:cNvPr>
          <p:cNvGrpSpPr/>
          <p:nvPr/>
        </p:nvGrpSpPr>
        <p:grpSpPr>
          <a:xfrm>
            <a:off x="7273830" y="3989789"/>
            <a:ext cx="941060" cy="428198"/>
            <a:chOff x="7306155" y="3963402"/>
            <a:chExt cx="941060" cy="42819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6BB00CE-90D7-4E6E-BB73-6DA5622B258F}"/>
                </a:ext>
              </a:extLst>
            </p:cNvPr>
            <p:cNvSpPr txBox="1"/>
            <p:nvPr/>
          </p:nvSpPr>
          <p:spPr>
            <a:xfrm>
              <a:off x="7306155" y="4191545"/>
              <a:ext cx="9410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D7D31"/>
                </a:buClr>
                <a:buSzPct val="80000"/>
                <a:buFont typeface="Arial" charset="0"/>
                <a:buNone/>
                <a:tabLst/>
                <a:defRPr/>
              </a:pPr>
              <a:r>
                <a:rPr kumimoji="0" lang="en-US" sz="700" b="1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AAA Newsletter #6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31D2C40-6928-4893-8527-4BC0AE5FB4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rgbClr val="4472C4">
                  <a:shade val="45000"/>
                  <a:satMod val="135000"/>
                </a:srgbClr>
                <a:prstClr val="white"/>
              </a:duotone>
            </a:blip>
            <a:stretch>
              <a:fillRect/>
            </a:stretch>
          </p:blipFill>
          <p:spPr>
            <a:xfrm>
              <a:off x="7666957" y="3963402"/>
              <a:ext cx="219456" cy="219456"/>
            </a:xfrm>
            <a:prstGeom prst="rect">
              <a:avLst/>
            </a:prstGeom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0CDB3CA2-A289-4B41-A695-F22E23358997}"/>
              </a:ext>
            </a:extLst>
          </p:cNvPr>
          <p:cNvSpPr/>
          <p:nvPr/>
        </p:nvSpPr>
        <p:spPr>
          <a:xfrm>
            <a:off x="9048328" y="1128013"/>
            <a:ext cx="2447552" cy="73330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sng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Legend</a:t>
            </a:r>
            <a:r>
              <a:rPr kumimoji="0" lang="en-US" sz="900" b="0" i="0" u="sng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</p:txBody>
      </p:sp>
      <p:pic>
        <p:nvPicPr>
          <p:cNvPr id="13" name="Picture 2" descr="Image result for meeting icon">
            <a:extLst>
              <a:ext uri="{FF2B5EF4-FFF2-40B4-BE49-F238E27FC236}">
                <a16:creationId xmlns:a16="http://schemas.microsoft.com/office/drawing/2014/main" id="{8345882A-26AF-48A1-9357-7A95C509A0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0461" y="1320685"/>
            <a:ext cx="219456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313259-696D-41D0-ACFE-124DFC2F0A9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4472C4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9921514" y="1324480"/>
            <a:ext cx="219456" cy="2194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C308603-E7F4-45C3-8DC8-FAF1BCCBE8BE}"/>
              </a:ext>
            </a:extLst>
          </p:cNvPr>
          <p:cNvSpPr txBox="1"/>
          <p:nvPr/>
        </p:nvSpPr>
        <p:spPr>
          <a:xfrm>
            <a:off x="9346518" y="1334754"/>
            <a:ext cx="6132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rPr>
              <a:t>Meeting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82363C-8EF6-4A46-B9AE-272B15C8B69A}"/>
              </a:ext>
            </a:extLst>
          </p:cNvPr>
          <p:cNvSpPr txBox="1"/>
          <p:nvPr/>
        </p:nvSpPr>
        <p:spPr>
          <a:xfrm>
            <a:off x="10078449" y="1334754"/>
            <a:ext cx="7043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rPr>
              <a:t>Newsletter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1CB758F-7C1F-499F-889F-03F6C55645CE}"/>
              </a:ext>
            </a:extLst>
          </p:cNvPr>
          <p:cNvGrpSpPr/>
          <p:nvPr/>
        </p:nvGrpSpPr>
        <p:grpSpPr>
          <a:xfrm>
            <a:off x="5557647" y="2398566"/>
            <a:ext cx="1234371" cy="445992"/>
            <a:chOff x="5587470" y="3253961"/>
            <a:chExt cx="1234371" cy="445992"/>
          </a:xfrm>
        </p:grpSpPr>
        <p:pic>
          <p:nvPicPr>
            <p:cNvPr id="31" name="Picture 2" descr="Image result for meeting icon">
              <a:extLst>
                <a:ext uri="{FF2B5EF4-FFF2-40B4-BE49-F238E27FC236}">
                  <a16:creationId xmlns:a16="http://schemas.microsoft.com/office/drawing/2014/main" id="{5543DB3B-9451-41A2-9BB0-E32FBB81BD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27" y="32539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FD7EC9C-E87A-407B-80FF-AD43CC4593D7}"/>
                </a:ext>
              </a:extLst>
            </p:cNvPr>
            <p:cNvSpPr txBox="1"/>
            <p:nvPr/>
          </p:nvSpPr>
          <p:spPr>
            <a:xfrm>
              <a:off x="5587470" y="3499898"/>
              <a:ext cx="123437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D7D31"/>
                </a:buClr>
                <a:buSzPct val="80000"/>
                <a:buFont typeface="Arial" charset="0"/>
                <a:buNone/>
                <a:tabLst/>
                <a:defRPr/>
              </a:pPr>
              <a:r>
                <a:rPr lang="en-US" sz="700" b="1" i="1">
                  <a:solidFill>
                    <a:prstClr val="black"/>
                  </a:solidFill>
                  <a:latin typeface="Calibri"/>
                </a:rPr>
                <a:t>P</a:t>
              </a:r>
              <a:r>
                <a:rPr kumimoji="0" lang="en-US" sz="700" b="1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roject Committee Meeting</a:t>
              </a:r>
            </a:p>
          </p:txBody>
        </p:sp>
      </p:grpSp>
      <p:pic>
        <p:nvPicPr>
          <p:cNvPr id="46" name="Picture 2" descr="Image result for meeting icon">
            <a:extLst>
              <a:ext uri="{FF2B5EF4-FFF2-40B4-BE49-F238E27FC236}">
                <a16:creationId xmlns:a16="http://schemas.microsoft.com/office/drawing/2014/main" id="{7742B7AA-469A-4A80-86B3-8A9CA270F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683" y="5509698"/>
            <a:ext cx="219947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77E9C997-9B6D-47B3-AEC6-0E7B2212DE02}"/>
              </a:ext>
            </a:extLst>
          </p:cNvPr>
          <p:cNvSpPr txBox="1"/>
          <p:nvPr/>
        </p:nvSpPr>
        <p:spPr>
          <a:xfrm>
            <a:off x="3920759" y="5654419"/>
            <a:ext cx="133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ct val="80000"/>
              <a:buFont typeface="Arial" charset="0"/>
              <a:buNone/>
              <a:tabLst/>
              <a:defRPr/>
            </a:pPr>
            <a:r>
              <a:rPr lang="en-US" sz="700" b="1" i="1">
                <a:solidFill>
                  <a:prstClr val="black"/>
                </a:solidFill>
                <a:latin typeface="Calibri"/>
              </a:rPr>
              <a:t>P</a:t>
            </a:r>
            <a:r>
              <a:rPr kumimoji="0" lang="en-US" sz="7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roject Steering Committee Meeting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1B341DF-E982-45B7-AF2F-723236D16A7E}"/>
              </a:ext>
            </a:extLst>
          </p:cNvPr>
          <p:cNvGrpSpPr/>
          <p:nvPr/>
        </p:nvGrpSpPr>
        <p:grpSpPr>
          <a:xfrm>
            <a:off x="548414" y="3674112"/>
            <a:ext cx="8053027" cy="181492"/>
            <a:chOff x="548414" y="3674112"/>
            <a:chExt cx="8053027" cy="181492"/>
          </a:xfrm>
        </p:grpSpPr>
        <p:sp>
          <p:nvSpPr>
            <p:cNvPr id="144" name="Pentagon 32">
              <a:extLst>
                <a:ext uri="{FF2B5EF4-FFF2-40B4-BE49-F238E27FC236}">
                  <a16:creationId xmlns:a16="http://schemas.microsoft.com/office/drawing/2014/main" id="{FCD9B9A7-5A81-4F2C-8347-4FF2878B6598}"/>
                </a:ext>
              </a:extLst>
            </p:cNvPr>
            <p:cNvSpPr/>
            <p:nvPr/>
          </p:nvSpPr>
          <p:spPr>
            <a:xfrm>
              <a:off x="548414" y="3687326"/>
              <a:ext cx="8053027" cy="168278"/>
            </a:xfrm>
            <a:prstGeom prst="homePlate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“Awareness” Phase Roadshow</a:t>
              </a:r>
            </a:p>
          </p:txBody>
        </p:sp>
        <p:pic>
          <p:nvPicPr>
            <p:cNvPr id="145" name="Picture 144">
              <a:extLst>
                <a:ext uri="{FF2B5EF4-FFF2-40B4-BE49-F238E27FC236}">
                  <a16:creationId xmlns:a16="http://schemas.microsoft.com/office/drawing/2014/main" id="{2E90A49D-A05B-4C5B-ACFF-99E8F4052A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943" t="7828" r="31603" b="10041"/>
            <a:stretch/>
          </p:blipFill>
          <p:spPr>
            <a:xfrm>
              <a:off x="5439976" y="3674112"/>
              <a:ext cx="188795" cy="174192"/>
            </a:xfrm>
            <a:prstGeom prst="rect">
              <a:avLst/>
            </a:prstGeom>
          </p:spPr>
        </p:pic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B519D883-D665-4076-A0E0-5494D58E966E}"/>
              </a:ext>
            </a:extLst>
          </p:cNvPr>
          <p:cNvGrpSpPr/>
          <p:nvPr/>
        </p:nvGrpSpPr>
        <p:grpSpPr>
          <a:xfrm>
            <a:off x="552010" y="4439288"/>
            <a:ext cx="8053027" cy="181492"/>
            <a:chOff x="548414" y="3674112"/>
            <a:chExt cx="8053027" cy="181492"/>
          </a:xfrm>
        </p:grpSpPr>
        <p:sp>
          <p:nvSpPr>
            <p:cNvPr id="151" name="Pentagon 32">
              <a:extLst>
                <a:ext uri="{FF2B5EF4-FFF2-40B4-BE49-F238E27FC236}">
                  <a16:creationId xmlns:a16="http://schemas.microsoft.com/office/drawing/2014/main" id="{7D816D6E-80BC-47F9-AA1A-284AC293218A}"/>
                </a:ext>
              </a:extLst>
            </p:cNvPr>
            <p:cNvSpPr/>
            <p:nvPr/>
          </p:nvSpPr>
          <p:spPr>
            <a:xfrm>
              <a:off x="548414" y="3687326"/>
              <a:ext cx="8053027" cy="168278"/>
            </a:xfrm>
            <a:prstGeom prst="homePlate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“Awareness” Phase Roadshow</a:t>
              </a:r>
            </a:p>
          </p:txBody>
        </p:sp>
        <p:pic>
          <p:nvPicPr>
            <p:cNvPr id="152" name="Picture 151">
              <a:extLst>
                <a:ext uri="{FF2B5EF4-FFF2-40B4-BE49-F238E27FC236}">
                  <a16:creationId xmlns:a16="http://schemas.microsoft.com/office/drawing/2014/main" id="{6F98C6C0-71E2-493A-B441-93336C6458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943" t="7828" r="31603" b="10041"/>
            <a:stretch/>
          </p:blipFill>
          <p:spPr>
            <a:xfrm>
              <a:off x="5439976" y="3674112"/>
              <a:ext cx="188795" cy="174192"/>
            </a:xfrm>
            <a:prstGeom prst="rect">
              <a:avLst/>
            </a:prstGeom>
          </p:spPr>
        </p:pic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703D5206-9DB5-4F60-B69D-AF9E03A21834}"/>
              </a:ext>
            </a:extLst>
          </p:cNvPr>
          <p:cNvGrpSpPr/>
          <p:nvPr/>
        </p:nvGrpSpPr>
        <p:grpSpPr>
          <a:xfrm>
            <a:off x="543025" y="5238340"/>
            <a:ext cx="8053027" cy="181492"/>
            <a:chOff x="548414" y="3674112"/>
            <a:chExt cx="8053027" cy="181492"/>
          </a:xfrm>
        </p:grpSpPr>
        <p:sp>
          <p:nvSpPr>
            <p:cNvPr id="154" name="Pentagon 32">
              <a:extLst>
                <a:ext uri="{FF2B5EF4-FFF2-40B4-BE49-F238E27FC236}">
                  <a16:creationId xmlns:a16="http://schemas.microsoft.com/office/drawing/2014/main" id="{F78AB8B7-5379-49A7-B3B8-0AAFAF9BD763}"/>
                </a:ext>
              </a:extLst>
            </p:cNvPr>
            <p:cNvSpPr/>
            <p:nvPr/>
          </p:nvSpPr>
          <p:spPr>
            <a:xfrm>
              <a:off x="548414" y="3687326"/>
              <a:ext cx="8053027" cy="168278"/>
            </a:xfrm>
            <a:prstGeom prst="homePlate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“Awareness” Phase Roadshow</a:t>
              </a:r>
            </a:p>
          </p:txBody>
        </p:sp>
        <p:pic>
          <p:nvPicPr>
            <p:cNvPr id="155" name="Picture 154">
              <a:extLst>
                <a:ext uri="{FF2B5EF4-FFF2-40B4-BE49-F238E27FC236}">
                  <a16:creationId xmlns:a16="http://schemas.microsoft.com/office/drawing/2014/main" id="{8E71491E-1C7D-401A-97B4-8202E0D4DB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943" t="7828" r="31603" b="10041"/>
            <a:stretch/>
          </p:blipFill>
          <p:spPr>
            <a:xfrm>
              <a:off x="5439976" y="3674112"/>
              <a:ext cx="188795" cy="174192"/>
            </a:xfrm>
            <a:prstGeom prst="rect">
              <a:avLst/>
            </a:prstGeom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3C7FDBDC-446C-416D-9639-52BFF6EB23AB}"/>
              </a:ext>
            </a:extLst>
          </p:cNvPr>
          <p:cNvGrpSpPr/>
          <p:nvPr/>
        </p:nvGrpSpPr>
        <p:grpSpPr>
          <a:xfrm>
            <a:off x="543025" y="6010272"/>
            <a:ext cx="8053027" cy="181492"/>
            <a:chOff x="548414" y="3674112"/>
            <a:chExt cx="8053027" cy="181492"/>
          </a:xfrm>
        </p:grpSpPr>
        <p:sp>
          <p:nvSpPr>
            <p:cNvPr id="157" name="Pentagon 32">
              <a:extLst>
                <a:ext uri="{FF2B5EF4-FFF2-40B4-BE49-F238E27FC236}">
                  <a16:creationId xmlns:a16="http://schemas.microsoft.com/office/drawing/2014/main" id="{93746D17-56DE-4B85-8C00-2BD55A72E1D3}"/>
                </a:ext>
              </a:extLst>
            </p:cNvPr>
            <p:cNvSpPr/>
            <p:nvPr/>
          </p:nvSpPr>
          <p:spPr>
            <a:xfrm>
              <a:off x="548414" y="3687326"/>
              <a:ext cx="8053027" cy="168278"/>
            </a:xfrm>
            <a:prstGeom prst="homePlate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“Awareness” Phase Roadshow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660C119D-81BD-4FC4-99A6-832E37E2A1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943" t="7828" r="31603" b="10041"/>
            <a:stretch/>
          </p:blipFill>
          <p:spPr>
            <a:xfrm>
              <a:off x="5439976" y="3674112"/>
              <a:ext cx="188795" cy="174192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47ACD99-AE93-40AD-AA17-E294FEA93088}"/>
              </a:ext>
            </a:extLst>
          </p:cNvPr>
          <p:cNvGrpSpPr/>
          <p:nvPr/>
        </p:nvGrpSpPr>
        <p:grpSpPr>
          <a:xfrm>
            <a:off x="9157538" y="1605130"/>
            <a:ext cx="1163264" cy="219289"/>
            <a:chOff x="9837032" y="5735394"/>
            <a:chExt cx="1163264" cy="219289"/>
          </a:xfrm>
        </p:grpSpPr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6A048A23-3B68-4CF2-ABA7-418393A1CD39}"/>
                </a:ext>
              </a:extLst>
            </p:cNvPr>
            <p:cNvSpPr txBox="1"/>
            <p:nvPr/>
          </p:nvSpPr>
          <p:spPr>
            <a:xfrm>
              <a:off x="10038002" y="5739240"/>
              <a:ext cx="9622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Roadshow</a:t>
              </a:r>
            </a:p>
          </p:txBody>
        </p:sp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721736A3-6A1E-4F99-B525-4BFCCCD396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943" t="7828" r="31603" b="10041"/>
            <a:stretch/>
          </p:blipFill>
          <p:spPr>
            <a:xfrm>
              <a:off x="9837032" y="5735394"/>
              <a:ext cx="237673" cy="219289"/>
            </a:xfrm>
            <a:prstGeom prst="rect">
              <a:avLst/>
            </a:prstGeom>
          </p:spPr>
        </p:pic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23E4CC86-6C34-4098-96DA-CE82D68A83CF}"/>
              </a:ext>
            </a:extLst>
          </p:cNvPr>
          <p:cNvGrpSpPr/>
          <p:nvPr/>
        </p:nvGrpSpPr>
        <p:grpSpPr>
          <a:xfrm>
            <a:off x="7117533" y="3170227"/>
            <a:ext cx="1284834" cy="445992"/>
            <a:chOff x="5587470" y="3253961"/>
            <a:chExt cx="1284834" cy="445992"/>
          </a:xfrm>
        </p:grpSpPr>
        <p:pic>
          <p:nvPicPr>
            <p:cNvPr id="149" name="Picture 2" descr="Image result for meeting icon">
              <a:extLst>
                <a:ext uri="{FF2B5EF4-FFF2-40B4-BE49-F238E27FC236}">
                  <a16:creationId xmlns:a16="http://schemas.microsoft.com/office/drawing/2014/main" id="{D2300DFA-B118-4FD4-AF88-D899E3947B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27" y="32539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FA8D6848-1EF1-4C67-AD98-B16A75D8B254}"/>
                </a:ext>
              </a:extLst>
            </p:cNvPr>
            <p:cNvSpPr txBox="1"/>
            <p:nvPr/>
          </p:nvSpPr>
          <p:spPr>
            <a:xfrm>
              <a:off x="5587470" y="3499898"/>
              <a:ext cx="128483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D7D31"/>
                </a:buClr>
                <a:buSzPct val="80000"/>
                <a:buFont typeface="Arial" charset="0"/>
                <a:buNone/>
                <a:tabLst/>
                <a:defRPr/>
              </a:pPr>
              <a:r>
                <a:rPr kumimoji="0" lang="en-US" sz="700" b="1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Working Committee Meeting</a:t>
              </a: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DFE04953-3C83-493E-B274-45C58220F40D}"/>
              </a:ext>
            </a:extLst>
          </p:cNvPr>
          <p:cNvGrpSpPr/>
          <p:nvPr/>
        </p:nvGrpSpPr>
        <p:grpSpPr>
          <a:xfrm>
            <a:off x="5546758" y="3162503"/>
            <a:ext cx="1234371" cy="445992"/>
            <a:chOff x="5587470" y="3253961"/>
            <a:chExt cx="1234371" cy="445992"/>
          </a:xfrm>
        </p:grpSpPr>
        <p:pic>
          <p:nvPicPr>
            <p:cNvPr id="165" name="Picture 2" descr="Image result for meeting icon">
              <a:extLst>
                <a:ext uri="{FF2B5EF4-FFF2-40B4-BE49-F238E27FC236}">
                  <a16:creationId xmlns:a16="http://schemas.microsoft.com/office/drawing/2014/main" id="{0E5C5DEC-2741-4F15-A426-846C4D4085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27" y="32539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D0AE08AD-C430-4C26-87EF-606D38FB20E1}"/>
                </a:ext>
              </a:extLst>
            </p:cNvPr>
            <p:cNvSpPr txBox="1"/>
            <p:nvPr/>
          </p:nvSpPr>
          <p:spPr>
            <a:xfrm>
              <a:off x="5587470" y="3499898"/>
              <a:ext cx="123437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D7D31"/>
                </a:buClr>
                <a:buSzPct val="80000"/>
                <a:buFont typeface="Arial" charset="0"/>
                <a:buNone/>
                <a:tabLst/>
                <a:defRPr/>
              </a:pPr>
              <a:r>
                <a:rPr lang="en-US" sz="700" b="1" i="1">
                  <a:solidFill>
                    <a:prstClr val="black"/>
                  </a:solidFill>
                  <a:latin typeface="Calibri"/>
                </a:rPr>
                <a:t>P</a:t>
              </a:r>
              <a:r>
                <a:rPr kumimoji="0" lang="en-US" sz="700" b="1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roject Committee Meeting</a:t>
              </a:r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9843E562-93F2-43C3-9082-4FE821197EA1}"/>
              </a:ext>
            </a:extLst>
          </p:cNvPr>
          <p:cNvGrpSpPr/>
          <p:nvPr/>
        </p:nvGrpSpPr>
        <p:grpSpPr>
          <a:xfrm>
            <a:off x="5549370" y="3954524"/>
            <a:ext cx="1234371" cy="445992"/>
            <a:chOff x="5587470" y="3253961"/>
            <a:chExt cx="1234371" cy="445992"/>
          </a:xfrm>
        </p:grpSpPr>
        <p:pic>
          <p:nvPicPr>
            <p:cNvPr id="168" name="Picture 2" descr="Image result for meeting icon">
              <a:extLst>
                <a:ext uri="{FF2B5EF4-FFF2-40B4-BE49-F238E27FC236}">
                  <a16:creationId xmlns:a16="http://schemas.microsoft.com/office/drawing/2014/main" id="{73E03939-CBCA-44CE-9C3A-80750FB138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27" y="32539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8A520CC1-C07C-436C-B203-508744227CB4}"/>
                </a:ext>
              </a:extLst>
            </p:cNvPr>
            <p:cNvSpPr txBox="1"/>
            <p:nvPr/>
          </p:nvSpPr>
          <p:spPr>
            <a:xfrm>
              <a:off x="5587470" y="3499898"/>
              <a:ext cx="123437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D7D31"/>
                </a:buClr>
                <a:buSzPct val="80000"/>
                <a:buFont typeface="Arial" charset="0"/>
                <a:buNone/>
                <a:tabLst/>
                <a:defRPr/>
              </a:pPr>
              <a:r>
                <a:rPr lang="en-US" sz="700" b="1" i="1">
                  <a:solidFill>
                    <a:prstClr val="black"/>
                  </a:solidFill>
                  <a:latin typeface="Calibri"/>
                </a:rPr>
                <a:t>P</a:t>
              </a:r>
              <a:r>
                <a:rPr kumimoji="0" lang="en-US" sz="700" b="1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roject Committee Meeting</a:t>
              </a: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E551AC9B-8265-4235-8934-36E50CECB823}"/>
              </a:ext>
            </a:extLst>
          </p:cNvPr>
          <p:cNvGrpSpPr/>
          <p:nvPr/>
        </p:nvGrpSpPr>
        <p:grpSpPr>
          <a:xfrm>
            <a:off x="5537969" y="4773362"/>
            <a:ext cx="1234371" cy="445992"/>
            <a:chOff x="5587470" y="3253961"/>
            <a:chExt cx="1234371" cy="445992"/>
          </a:xfrm>
        </p:grpSpPr>
        <p:pic>
          <p:nvPicPr>
            <p:cNvPr id="171" name="Picture 2" descr="Image result for meeting icon">
              <a:extLst>
                <a:ext uri="{FF2B5EF4-FFF2-40B4-BE49-F238E27FC236}">
                  <a16:creationId xmlns:a16="http://schemas.microsoft.com/office/drawing/2014/main" id="{E619F0B2-200A-4F5D-B7D9-D831B6E178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27" y="32539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BFB2298F-A614-44A7-BF23-E68B7609C413}"/>
                </a:ext>
              </a:extLst>
            </p:cNvPr>
            <p:cNvSpPr txBox="1"/>
            <p:nvPr/>
          </p:nvSpPr>
          <p:spPr>
            <a:xfrm>
              <a:off x="5587470" y="3499898"/>
              <a:ext cx="123437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D7D31"/>
                </a:buClr>
                <a:buSzPct val="80000"/>
                <a:buFont typeface="Arial" charset="0"/>
                <a:buNone/>
                <a:tabLst/>
                <a:defRPr/>
              </a:pPr>
              <a:r>
                <a:rPr lang="en-US" sz="700" b="1" i="1">
                  <a:solidFill>
                    <a:prstClr val="black"/>
                  </a:solidFill>
                  <a:latin typeface="Calibri"/>
                </a:rPr>
                <a:t>P</a:t>
              </a:r>
              <a:r>
                <a:rPr kumimoji="0" lang="en-US" sz="700" b="1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roject Committee Meeting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777573D0-19BF-4881-AEA2-55976868C6A9}"/>
              </a:ext>
            </a:extLst>
          </p:cNvPr>
          <p:cNvGrpSpPr/>
          <p:nvPr/>
        </p:nvGrpSpPr>
        <p:grpSpPr>
          <a:xfrm>
            <a:off x="7127175" y="4769822"/>
            <a:ext cx="1284834" cy="445992"/>
            <a:chOff x="5587470" y="3253961"/>
            <a:chExt cx="1284834" cy="445992"/>
          </a:xfrm>
        </p:grpSpPr>
        <p:pic>
          <p:nvPicPr>
            <p:cNvPr id="175" name="Picture 2" descr="Image result for meeting icon">
              <a:extLst>
                <a:ext uri="{FF2B5EF4-FFF2-40B4-BE49-F238E27FC236}">
                  <a16:creationId xmlns:a16="http://schemas.microsoft.com/office/drawing/2014/main" id="{23C4F8E5-2ED3-4AA6-AE51-A8EA18B76D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27" y="32539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3104F54-9802-4218-95B7-D9AF3A980058}"/>
                </a:ext>
              </a:extLst>
            </p:cNvPr>
            <p:cNvSpPr txBox="1"/>
            <p:nvPr/>
          </p:nvSpPr>
          <p:spPr>
            <a:xfrm>
              <a:off x="5587470" y="3499898"/>
              <a:ext cx="128483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D7D31"/>
                </a:buClr>
                <a:buSzPct val="80000"/>
                <a:buFont typeface="Arial" charset="0"/>
                <a:buNone/>
                <a:tabLst/>
                <a:defRPr/>
              </a:pPr>
              <a:r>
                <a:rPr kumimoji="0" lang="en-US" sz="700" b="1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Working Committee Meeting</a:t>
              </a:r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4A4C0DB7-1DAB-479D-A998-26D5EF67D05D}"/>
              </a:ext>
            </a:extLst>
          </p:cNvPr>
          <p:cNvGrpSpPr/>
          <p:nvPr/>
        </p:nvGrpSpPr>
        <p:grpSpPr>
          <a:xfrm>
            <a:off x="5539485" y="5519707"/>
            <a:ext cx="1234371" cy="445992"/>
            <a:chOff x="5587470" y="3253961"/>
            <a:chExt cx="1234371" cy="445992"/>
          </a:xfrm>
        </p:grpSpPr>
        <p:pic>
          <p:nvPicPr>
            <p:cNvPr id="178" name="Picture 2" descr="Image result for meeting icon">
              <a:extLst>
                <a:ext uri="{FF2B5EF4-FFF2-40B4-BE49-F238E27FC236}">
                  <a16:creationId xmlns:a16="http://schemas.microsoft.com/office/drawing/2014/main" id="{7DEE3DB9-03E3-48B4-9178-A37DAD1C15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70AD47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27" y="3253961"/>
              <a:ext cx="219456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D9948C8-678D-4166-9EE9-E642ED548448}"/>
                </a:ext>
              </a:extLst>
            </p:cNvPr>
            <p:cNvSpPr txBox="1"/>
            <p:nvPr/>
          </p:nvSpPr>
          <p:spPr>
            <a:xfrm>
              <a:off x="5587470" y="3499898"/>
              <a:ext cx="123437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D7D31"/>
                </a:buClr>
                <a:buSzPct val="80000"/>
                <a:buFont typeface="Arial" charset="0"/>
                <a:buNone/>
                <a:tabLst/>
                <a:defRPr/>
              </a:pPr>
              <a:r>
                <a:rPr lang="en-US" sz="700" b="1" i="1">
                  <a:solidFill>
                    <a:prstClr val="black"/>
                  </a:solidFill>
                  <a:latin typeface="Calibri"/>
                </a:rPr>
                <a:t>P</a:t>
              </a:r>
              <a:r>
                <a:rPr kumimoji="0" lang="en-US" sz="700" b="1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roject Committee Meeting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6479EA6-8A19-4486-8582-A6FA67C2E269}"/>
              </a:ext>
            </a:extLst>
          </p:cNvPr>
          <p:cNvGrpSpPr/>
          <p:nvPr/>
        </p:nvGrpSpPr>
        <p:grpSpPr>
          <a:xfrm>
            <a:off x="5375920" y="2850582"/>
            <a:ext cx="3220132" cy="181492"/>
            <a:chOff x="5375920" y="2850582"/>
            <a:chExt cx="3220132" cy="181492"/>
          </a:xfrm>
        </p:grpSpPr>
        <p:sp>
          <p:nvSpPr>
            <p:cNvPr id="181" name="Pentagon 32">
              <a:extLst>
                <a:ext uri="{FF2B5EF4-FFF2-40B4-BE49-F238E27FC236}">
                  <a16:creationId xmlns:a16="http://schemas.microsoft.com/office/drawing/2014/main" id="{0C3BCA5F-CA13-4FE4-ACCE-AF4F48A44E9F}"/>
                </a:ext>
              </a:extLst>
            </p:cNvPr>
            <p:cNvSpPr/>
            <p:nvPr/>
          </p:nvSpPr>
          <p:spPr>
            <a:xfrm>
              <a:off x="5375920" y="2863796"/>
              <a:ext cx="3220132" cy="168278"/>
            </a:xfrm>
            <a:prstGeom prst="homePlate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“Awareness” Phase Roadshow</a:t>
              </a:r>
            </a:p>
          </p:txBody>
        </p:sp>
        <p:pic>
          <p:nvPicPr>
            <p:cNvPr id="182" name="Picture 181">
              <a:extLst>
                <a:ext uri="{FF2B5EF4-FFF2-40B4-BE49-F238E27FC236}">
                  <a16:creationId xmlns:a16="http://schemas.microsoft.com/office/drawing/2014/main" id="{05F0C6FD-594E-4BC2-BDDC-879B021A42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943" t="7828" r="31603" b="10041"/>
            <a:stretch/>
          </p:blipFill>
          <p:spPr>
            <a:xfrm>
              <a:off x="7655651" y="2850582"/>
              <a:ext cx="188795" cy="174192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880FFE8-C204-4B87-A708-09E796D5124F}"/>
              </a:ext>
            </a:extLst>
          </p:cNvPr>
          <p:cNvGrpSpPr/>
          <p:nvPr/>
        </p:nvGrpSpPr>
        <p:grpSpPr>
          <a:xfrm>
            <a:off x="7270398" y="2425790"/>
            <a:ext cx="928639" cy="382491"/>
            <a:chOff x="6870820" y="1337990"/>
            <a:chExt cx="928639" cy="382491"/>
          </a:xfrm>
        </p:grpSpPr>
        <p:pic>
          <p:nvPicPr>
            <p:cNvPr id="183" name="Picture 4" descr="Image result for faq icon">
              <a:extLst>
                <a:ext uri="{FF2B5EF4-FFF2-40B4-BE49-F238E27FC236}">
                  <a16:creationId xmlns:a16="http://schemas.microsoft.com/office/drawing/2014/main" id="{B23C1CF9-DA38-46D1-BA15-2592802D75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58" t="20965" r="15477" b="16138"/>
            <a:stretch/>
          </p:blipFill>
          <p:spPr bwMode="auto">
            <a:xfrm>
              <a:off x="7214824" y="1337990"/>
              <a:ext cx="240631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527520C5-3692-4435-B594-4BA733CE80AA}"/>
                </a:ext>
              </a:extLst>
            </p:cNvPr>
            <p:cNvSpPr txBox="1"/>
            <p:nvPr/>
          </p:nvSpPr>
          <p:spPr>
            <a:xfrm>
              <a:off x="6870820" y="1520426"/>
              <a:ext cx="92863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D7D31"/>
                </a:buClr>
                <a:buSzPct val="80000"/>
                <a:buFont typeface="Arial" charset="0"/>
                <a:buNone/>
                <a:tabLst/>
                <a:defRPr/>
              </a:pPr>
              <a:r>
                <a:rPr kumimoji="0" lang="en-US" sz="700" b="1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FAQ document #1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FB9A5B2-940E-425F-9BB4-99908F44579A}"/>
              </a:ext>
            </a:extLst>
          </p:cNvPr>
          <p:cNvGrpSpPr/>
          <p:nvPr/>
        </p:nvGrpSpPr>
        <p:grpSpPr>
          <a:xfrm>
            <a:off x="3956712" y="3186886"/>
            <a:ext cx="1259887" cy="496818"/>
            <a:chOff x="3683985" y="2667937"/>
            <a:chExt cx="1259887" cy="496818"/>
          </a:xfrm>
        </p:grpSpPr>
        <p:pic>
          <p:nvPicPr>
            <p:cNvPr id="185" name="Picture 184">
              <a:extLst>
                <a:ext uri="{FF2B5EF4-FFF2-40B4-BE49-F238E27FC236}">
                  <a16:creationId xmlns:a16="http://schemas.microsoft.com/office/drawing/2014/main" id="{912F3219-854B-489E-A691-DD9049F926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rgbClr val="E7E6E6">
                  <a:shade val="45000"/>
                  <a:satMod val="135000"/>
                </a:srgbClr>
                <a:prstClr val="white"/>
              </a:duotone>
            </a:blip>
            <a:srcRect l="7235" t="13198" r="8691" b="22694"/>
            <a:stretch/>
          </p:blipFill>
          <p:spPr>
            <a:xfrm>
              <a:off x="4191633" y="2667937"/>
              <a:ext cx="244590" cy="201427"/>
            </a:xfrm>
            <a:prstGeom prst="rect">
              <a:avLst/>
            </a:prstGeom>
          </p:spPr>
        </p:pic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E6A921D1-492F-4C12-BF42-91E9C6F865F3}"/>
                </a:ext>
              </a:extLst>
            </p:cNvPr>
            <p:cNvSpPr txBox="1"/>
            <p:nvPr/>
          </p:nvSpPr>
          <p:spPr>
            <a:xfrm>
              <a:off x="3683985" y="2856978"/>
              <a:ext cx="12598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D7D31"/>
                </a:buClr>
                <a:buSzPct val="80000"/>
                <a:buFont typeface="Arial" charset="0"/>
                <a:buNone/>
                <a:tabLst/>
                <a:defRPr/>
              </a:pPr>
              <a:r>
                <a:rPr kumimoji="0" lang="en-US" sz="700" b="1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Go-Live Email from Senior Management #1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AB847AE-2BC1-49EA-A484-276970D7E4EA}"/>
              </a:ext>
            </a:extLst>
          </p:cNvPr>
          <p:cNvGrpSpPr/>
          <p:nvPr/>
        </p:nvGrpSpPr>
        <p:grpSpPr>
          <a:xfrm>
            <a:off x="9896184" y="1622295"/>
            <a:ext cx="950337" cy="222985"/>
            <a:chOff x="11298508" y="1501549"/>
            <a:chExt cx="950337" cy="222985"/>
          </a:xfrm>
        </p:grpSpPr>
        <p:pic>
          <p:nvPicPr>
            <p:cNvPr id="188" name="Picture 4" descr="Image result for faq icon">
              <a:extLst>
                <a:ext uri="{FF2B5EF4-FFF2-40B4-BE49-F238E27FC236}">
                  <a16:creationId xmlns:a16="http://schemas.microsoft.com/office/drawing/2014/main" id="{EBB2DE0A-04DB-4BDA-B747-458616D0397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58" t="20965" r="15477" b="16138"/>
            <a:stretch/>
          </p:blipFill>
          <p:spPr bwMode="auto">
            <a:xfrm>
              <a:off x="11298508" y="1505078"/>
              <a:ext cx="240631" cy="21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FD3EB04B-5FD7-46F6-817D-04ECA64F2614}"/>
                </a:ext>
              </a:extLst>
            </p:cNvPr>
            <p:cNvSpPr txBox="1"/>
            <p:nvPr/>
          </p:nvSpPr>
          <p:spPr>
            <a:xfrm>
              <a:off x="11456037" y="1501549"/>
              <a:ext cx="792808" cy="2000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FAQ document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72A0B65-9AA8-4D35-B0F6-AC76019EA6CF}"/>
              </a:ext>
            </a:extLst>
          </p:cNvPr>
          <p:cNvGrpSpPr/>
          <p:nvPr/>
        </p:nvGrpSpPr>
        <p:grpSpPr>
          <a:xfrm>
            <a:off x="10750803" y="1328621"/>
            <a:ext cx="700989" cy="203584"/>
            <a:chOff x="11306488" y="1225527"/>
            <a:chExt cx="700989" cy="203584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FF4EF20E-C47C-4AE3-9018-41C94778F92C}"/>
                </a:ext>
              </a:extLst>
            </p:cNvPr>
            <p:cNvSpPr txBox="1"/>
            <p:nvPr/>
          </p:nvSpPr>
          <p:spPr>
            <a:xfrm>
              <a:off x="11495880" y="1225527"/>
              <a:ext cx="51159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Email</a:t>
              </a:r>
            </a:p>
          </p:txBody>
        </p:sp>
        <p:pic>
          <p:nvPicPr>
            <p:cNvPr id="190" name="Picture 189">
              <a:extLst>
                <a:ext uri="{FF2B5EF4-FFF2-40B4-BE49-F238E27FC236}">
                  <a16:creationId xmlns:a16="http://schemas.microsoft.com/office/drawing/2014/main" id="{9ACD82FA-36C4-411D-A512-0C90CBD79D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rgbClr val="E7E6E6">
                  <a:shade val="45000"/>
                  <a:satMod val="135000"/>
                </a:srgbClr>
                <a:prstClr val="white"/>
              </a:duotone>
            </a:blip>
            <a:srcRect l="7235" t="13198" r="8691" b="22694"/>
            <a:stretch/>
          </p:blipFill>
          <p:spPr>
            <a:xfrm>
              <a:off x="11306488" y="1227684"/>
              <a:ext cx="244590" cy="201427"/>
            </a:xfrm>
            <a:prstGeom prst="rect">
              <a:avLst/>
            </a:prstGeom>
          </p:spPr>
        </p:pic>
      </p:grpSp>
      <p:sp>
        <p:nvSpPr>
          <p:cNvPr id="66" name="Slide Number Placeholder 3">
            <a:extLst>
              <a:ext uri="{FF2B5EF4-FFF2-40B4-BE49-F238E27FC236}">
                <a16:creationId xmlns:a16="http://schemas.microsoft.com/office/drawing/2014/main" id="{6B4EFF81-378E-4786-94F0-B8F22918D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15386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48FF5E6-5E3D-4C44-9A18-72A992139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186" y="4062011"/>
            <a:ext cx="1547307" cy="154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38" y="1487582"/>
            <a:ext cx="10972800" cy="1143000"/>
          </a:xfrm>
        </p:spPr>
        <p:txBody>
          <a:bodyPr/>
          <a:lstStyle/>
          <a:p>
            <a:r>
              <a:rPr lang="en-JM"/>
              <a:t>CONTACT US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97811" y="4469733"/>
            <a:ext cx="2160240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TIU_Jamaica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435" y="4350608"/>
            <a:ext cx="938178" cy="9381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718" y="3353548"/>
            <a:ext cx="913196" cy="913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810" y="5336448"/>
            <a:ext cx="936104" cy="94496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412004" y="5288786"/>
            <a:ext cx="2185145" cy="1040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TIU_Jamaica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510122" y="3341223"/>
            <a:ext cx="2016225" cy="806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TIUJamaica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44" y="2556595"/>
            <a:ext cx="724959" cy="7249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443245" y="2373006"/>
            <a:ext cx="7776864" cy="955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36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www.publicsectortransformation.gov.jm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019" y="5246761"/>
            <a:ext cx="1018896" cy="1018896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6996551" y="5370418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letusknow@transformation.gov.jm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1A2F5EC-1C77-4807-813D-3004E0B13EBC}"/>
              </a:ext>
            </a:extLst>
          </p:cNvPr>
          <p:cNvSpPr txBox="1">
            <a:spLocks/>
          </p:cNvSpPr>
          <p:nvPr/>
        </p:nvSpPr>
        <p:spPr>
          <a:xfrm>
            <a:off x="6996551" y="3471425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Transformation Implementation Unit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78C24E6-5A90-4A1F-98DB-1909F61B57F2}"/>
              </a:ext>
            </a:extLst>
          </p:cNvPr>
          <p:cNvSpPr txBox="1">
            <a:spLocks/>
          </p:cNvSpPr>
          <p:nvPr/>
        </p:nvSpPr>
        <p:spPr>
          <a:xfrm>
            <a:off x="7001672" y="4452661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4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Public Sector Transformation</a:t>
            </a:r>
          </a:p>
        </p:txBody>
      </p:sp>
      <p:pic>
        <p:nvPicPr>
          <p:cNvPr id="1028" name="Picture 4" descr="LinkedIn Computer Icons Social media Professional network service YouTube -  Png Linkedin Transparent png download - 901*900 - Free Transparent Linkedin  png Download. - Clip Art Library">
            <a:extLst>
              <a:ext uri="{FF2B5EF4-FFF2-40B4-BE49-F238E27FC236}">
                <a16:creationId xmlns:a16="http://schemas.microsoft.com/office/drawing/2014/main" id="{34E15153-20E7-4C49-82ED-582E52B16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922" y="3471425"/>
            <a:ext cx="822581" cy="81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78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Table of contents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9DC70AA-B5E3-4543-84F1-F6DA6BECA1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506443"/>
              </p:ext>
            </p:extLst>
          </p:nvPr>
        </p:nvGraphicFramePr>
        <p:xfrm>
          <a:off x="506725" y="1360101"/>
          <a:ext cx="11277907" cy="3091050"/>
        </p:xfrm>
        <a:graphic>
          <a:graphicData uri="http://schemas.openxmlformats.org/drawingml/2006/table">
            <a:tbl>
              <a:tblPr firstRow="1" bandRow="1"/>
              <a:tblGrid>
                <a:gridCol w="889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40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7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98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400" b="1" i="0" u="none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No.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400" b="1" i="0" u="none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Topics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400" b="1" i="0" u="none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Pages 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40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lvl="0" indent="0" algn="l" defTabSz="8486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Stakeholder analysis 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lvl="0" indent="0" algn="ctr" defTabSz="8486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4 – 7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40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lvl="0" indent="0" algn="l" defTabSz="8486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Stakeholder engagement</a:t>
                      </a:r>
                      <a:r>
                        <a:rPr lang="en-US" sz="1400" b="0" i="0" baseline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 and communication strategy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lvl="0" indent="0" algn="ctr" defTabSz="8486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baseline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8 - 18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6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40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r>
                        <a:rPr lang="en-US" sz="1400" b="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Detailed stakeholder</a:t>
                      </a:r>
                      <a:r>
                        <a:rPr lang="en-US" sz="1400" b="0" i="0" baseline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 engagement and communication plan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400" b="0" i="0" baseline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19 – 21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6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40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r>
                        <a:rPr lang="en-US" sz="1400" b="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Key messages for</a:t>
                      </a:r>
                      <a:r>
                        <a:rPr lang="en-US" sz="1400" b="0" i="0" baseline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 stakeholder engagement</a:t>
                      </a:r>
                      <a:r>
                        <a:rPr lang="en-US" sz="1400" b="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 execution</a:t>
                      </a:r>
                      <a:r>
                        <a:rPr lang="en-US" sz="1400" b="0" i="0" baseline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 </a:t>
                      </a:r>
                      <a:endParaRPr lang="en-US" sz="1400" b="0" i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400" b="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22 – 25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6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40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5 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lvl="0" indent="0" algn="l" defTabSz="8486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baseline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Monthly calendar plan of group-wide stakeholder engagement and communication plan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lvl="0" indent="0" algn="ctr" defTabSz="8486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baseline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26 - 29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807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>
                <a:solidFill>
                  <a:srgbClr val="792989"/>
                </a:solidFill>
              </a:rPr>
              <a:t>Part 1</a:t>
            </a:r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E446B032-11BD-4093-9034-D703DD7A7F17}"/>
              </a:ext>
            </a:extLst>
          </p:cNvPr>
          <p:cNvSpPr txBox="1">
            <a:spLocks/>
          </p:cNvSpPr>
          <p:nvPr/>
        </p:nvSpPr>
        <p:spPr>
          <a:xfrm>
            <a:off x="6477000" y="457200"/>
            <a:ext cx="5105400" cy="6172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Stakeholder analysis</a:t>
            </a:r>
          </a:p>
        </p:txBody>
      </p:sp>
    </p:spTree>
    <p:extLst>
      <p:ext uri="{BB962C8B-B14F-4D97-AF65-F5344CB8AC3E}">
        <p14:creationId xmlns:p14="http://schemas.microsoft.com/office/powerpoint/2010/main" val="622569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Stakeholder analysis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A41109A-68D2-43F2-957B-87CC990C4B50}"/>
              </a:ext>
            </a:extLst>
          </p:cNvPr>
          <p:cNvGrpSpPr/>
          <p:nvPr/>
        </p:nvGrpSpPr>
        <p:grpSpPr>
          <a:xfrm>
            <a:off x="433136" y="1413236"/>
            <a:ext cx="7724234" cy="4712886"/>
            <a:chOff x="433136" y="1413236"/>
            <a:chExt cx="7724234" cy="4712886"/>
          </a:xfrm>
        </p:grpSpPr>
        <p:sp>
          <p:nvSpPr>
            <p:cNvPr id="15" name="AutoShape 9">
              <a:extLst>
                <a:ext uri="{FF2B5EF4-FFF2-40B4-BE49-F238E27FC236}">
                  <a16:creationId xmlns:a16="http://schemas.microsoft.com/office/drawing/2014/main" id="{21BB6A18-1820-446D-8E03-0344FAF4D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136" y="1413236"/>
              <a:ext cx="7724234" cy="4712886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 anchor="b" anchorCtr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AutoShape 9">
              <a:extLst>
                <a:ext uri="{FF2B5EF4-FFF2-40B4-BE49-F238E27FC236}">
                  <a16:creationId xmlns:a16="http://schemas.microsoft.com/office/drawing/2014/main" id="{59C9861A-C662-45A6-8180-55B046838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240" y="1413236"/>
              <a:ext cx="6386026" cy="3896388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 anchor="b" anchorCtr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AutoShape 9">
              <a:extLst>
                <a:ext uri="{FF2B5EF4-FFF2-40B4-BE49-F238E27FC236}">
                  <a16:creationId xmlns:a16="http://schemas.microsoft.com/office/drawing/2014/main" id="{B31686A4-CBC6-4214-A7D3-CD5433A88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6389" y="1413236"/>
              <a:ext cx="4597728" cy="2805271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 anchor="b" anchorCtr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AutoShape 9">
              <a:extLst>
                <a:ext uri="{FF2B5EF4-FFF2-40B4-BE49-F238E27FC236}">
                  <a16:creationId xmlns:a16="http://schemas.microsoft.com/office/drawing/2014/main" id="{2ABE5C46-0EE6-4C2C-B9F7-C47CF222B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3439" y="1413236"/>
              <a:ext cx="2623628" cy="1600788"/>
            </a:xfrm>
            <a:prstGeom prst="triangle">
              <a:avLst>
                <a:gd name="adj" fmla="val 50000"/>
              </a:avLst>
            </a:prstGeom>
            <a:solidFill>
              <a:schemeClr val="tx2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 anchor="b" anchorCtr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AutoShape 9">
              <a:extLst>
                <a:ext uri="{FF2B5EF4-FFF2-40B4-BE49-F238E27FC236}">
                  <a16:creationId xmlns:a16="http://schemas.microsoft.com/office/drawing/2014/main" id="{422427D4-B322-4E00-99EA-64EF032C8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8545" y="1413236"/>
              <a:ext cx="914945" cy="558247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 anchor="b" anchorCtr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" name="Rectangle 13">
            <a:extLst>
              <a:ext uri="{FF2B5EF4-FFF2-40B4-BE49-F238E27FC236}">
                <a16:creationId xmlns:a16="http://schemas.microsoft.com/office/drawing/2014/main" id="{7B243499-232A-473F-A163-8B8BE82CD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6717" y="2273420"/>
            <a:ext cx="1342430" cy="558246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51918" tIns="51918" rIns="51918" bIns="51918" anchor="ctr"/>
          <a:lstStyle/>
          <a:p>
            <a:pPr marL="171450" indent="-171450" algn="ctr" defTabSz="732667">
              <a:buFont typeface="Wingdings" panose="05000000000000000000" pitchFamily="2" charset="2"/>
              <a:buChar char="§"/>
              <a:defRPr/>
            </a:pPr>
            <a:r>
              <a:rPr lang="en-GB" sz="1200" kern="0">
                <a:solidFill>
                  <a:schemeClr val="bg1"/>
                </a:solidFill>
                <a:cs typeface="Times New Roman" pitchFamily="18" charset="0"/>
              </a:rPr>
              <a:t>Perm Secs</a:t>
            </a:r>
          </a:p>
          <a:p>
            <a:pPr marL="171450" indent="-171450" algn="ctr" defTabSz="732667">
              <a:buFont typeface="Wingdings" panose="05000000000000000000" pitchFamily="2" charset="2"/>
              <a:buChar char="§"/>
              <a:defRPr/>
            </a:pPr>
            <a:r>
              <a:rPr lang="en-GB" sz="1200" kern="0">
                <a:solidFill>
                  <a:schemeClr val="bg1"/>
                </a:solidFill>
                <a:cs typeface="Times New Roman" pitchFamily="18" charset="0"/>
              </a:rPr>
              <a:t>Cabinet members, etc.</a:t>
            </a:r>
          </a:p>
        </p:txBody>
      </p:sp>
      <p:sp>
        <p:nvSpPr>
          <p:cNvPr id="27" name="Rectangle 13">
            <a:extLst>
              <a:ext uri="{FF2B5EF4-FFF2-40B4-BE49-F238E27FC236}">
                <a16:creationId xmlns:a16="http://schemas.microsoft.com/office/drawing/2014/main" id="{2B6458CE-3A85-4B54-B48D-2B28CC603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5812" y="3229320"/>
            <a:ext cx="2218879" cy="73049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0" tIns="0" rIns="0" bIns="0" anchor="t" anchorCtr="0"/>
          <a:lstStyle/>
          <a:p>
            <a:pPr marL="171450" indent="-171450" algn="ctr" defTabSz="732667">
              <a:buFont typeface="Wingdings" panose="05000000000000000000" pitchFamily="2" charset="2"/>
              <a:buChar char="§"/>
              <a:defRPr/>
            </a:pPr>
            <a:r>
              <a:rPr lang="en-GB" sz="1200" kern="0">
                <a:solidFill>
                  <a:schemeClr val="bg1"/>
                </a:solidFill>
                <a:cs typeface="Times New Roman" pitchFamily="18" charset="0"/>
              </a:rPr>
              <a:t>HR</a:t>
            </a:r>
          </a:p>
          <a:p>
            <a:pPr marL="171450" indent="-171450" algn="ctr" defTabSz="732667">
              <a:buFont typeface="Wingdings" panose="05000000000000000000" pitchFamily="2" charset="2"/>
              <a:buChar char="§"/>
              <a:defRPr/>
            </a:pPr>
            <a:r>
              <a:rPr lang="en-GB" sz="1200" kern="0">
                <a:solidFill>
                  <a:schemeClr val="bg1"/>
                </a:solidFill>
                <a:cs typeface="Times New Roman" pitchFamily="18" charset="0"/>
              </a:rPr>
              <a:t>Trade Unions</a:t>
            </a:r>
          </a:p>
          <a:p>
            <a:pPr marL="171450" indent="-171450" algn="ctr" defTabSz="732667">
              <a:buFont typeface="Wingdings" panose="05000000000000000000" pitchFamily="2" charset="2"/>
              <a:buChar char="§"/>
              <a:defRPr/>
            </a:pPr>
            <a:r>
              <a:rPr lang="en-GB" sz="1200" kern="0">
                <a:solidFill>
                  <a:schemeClr val="bg1"/>
                </a:solidFill>
                <a:cs typeface="Times New Roman"/>
              </a:rPr>
              <a:t>Current and future process/system owners</a:t>
            </a:r>
          </a:p>
          <a:p>
            <a:pPr marL="171450" indent="-171450" algn="ctr" defTabSz="732667">
              <a:buFont typeface="Wingdings" panose="05000000000000000000" pitchFamily="2" charset="2"/>
              <a:buChar char="§"/>
              <a:defRPr/>
            </a:pPr>
            <a:endParaRPr lang="en-GB" sz="1200" kern="0">
              <a:solidFill>
                <a:srgbClr val="000000"/>
              </a:solidFill>
              <a:cs typeface="Times New Roman" pitchFamily="18" charset="0"/>
            </a:endParaRPr>
          </a:p>
          <a:p>
            <a:pPr algn="ctr" defTabSz="732667">
              <a:defRPr/>
            </a:pPr>
            <a:endParaRPr lang="en-GB" sz="1200" kern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0" name="Rectangle 13">
            <a:extLst>
              <a:ext uri="{FF2B5EF4-FFF2-40B4-BE49-F238E27FC236}">
                <a16:creationId xmlns:a16="http://schemas.microsoft.com/office/drawing/2014/main" id="{034D09BC-C93A-4EC2-A802-4D000A93C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1353" y="4643332"/>
            <a:ext cx="1467794" cy="347989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0" tIns="0" rIns="0" bIns="0" anchor="t" anchorCtr="0"/>
          <a:lstStyle/>
          <a:p>
            <a:pPr marL="171450" indent="-171450" algn="ctr" defTabSz="732667">
              <a:buFont typeface="Wingdings" panose="05000000000000000000" pitchFamily="2" charset="2"/>
              <a:buChar char="§"/>
              <a:defRPr/>
            </a:pPr>
            <a:r>
              <a:rPr lang="en-GB" sz="1200" kern="0">
                <a:solidFill>
                  <a:schemeClr val="bg1"/>
                </a:solidFill>
                <a:cs typeface="Times New Roman" pitchFamily="18" charset="0"/>
              </a:rPr>
              <a:t>Manager groups</a:t>
            </a:r>
          </a:p>
          <a:p>
            <a:pPr marL="171450" indent="-171450" algn="ctr" defTabSz="732667">
              <a:buFont typeface="Wingdings" panose="05000000000000000000" pitchFamily="2" charset="2"/>
              <a:buChar char="§"/>
              <a:defRPr/>
            </a:pPr>
            <a:r>
              <a:rPr lang="en-GB" sz="1200" kern="0">
                <a:solidFill>
                  <a:schemeClr val="bg1"/>
                </a:solidFill>
                <a:cs typeface="Times New Roman" pitchFamily="18" charset="0"/>
              </a:rPr>
              <a:t>Impacted groups</a:t>
            </a:r>
          </a:p>
          <a:p>
            <a:pPr algn="ctr" defTabSz="732667">
              <a:defRPr/>
            </a:pPr>
            <a:endParaRPr lang="en-GB" sz="1200" kern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1" name="Rectangle 13">
            <a:extLst>
              <a:ext uri="{FF2B5EF4-FFF2-40B4-BE49-F238E27FC236}">
                <a16:creationId xmlns:a16="http://schemas.microsoft.com/office/drawing/2014/main" id="{B59FD1D6-17A4-4A41-8C25-B698935ED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1514" y="5645884"/>
            <a:ext cx="1492270" cy="20929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0" tIns="0" rIns="0" bIns="0" anchor="t" anchorCtr="0"/>
          <a:lstStyle/>
          <a:p>
            <a:pPr marL="171450" indent="-171450" algn="ctr" defTabSz="732667">
              <a:buFont typeface="Wingdings" panose="05000000000000000000" pitchFamily="2" charset="2"/>
              <a:buChar char="§"/>
              <a:defRPr/>
            </a:pPr>
            <a:r>
              <a:rPr lang="en-GB" sz="1200" kern="0">
                <a:solidFill>
                  <a:prstClr val="black"/>
                </a:solidFill>
                <a:cs typeface="Times New Roman" pitchFamily="18" charset="0"/>
              </a:rPr>
              <a:t>Employees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57C1F32-81FD-4E57-979A-880D481DFBFA}"/>
              </a:ext>
            </a:extLst>
          </p:cNvPr>
          <p:cNvSpPr txBox="1"/>
          <p:nvPr/>
        </p:nvSpPr>
        <p:spPr>
          <a:xfrm>
            <a:off x="6730667" y="1842560"/>
            <a:ext cx="4621917" cy="91940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r">
              <a:spcAft>
                <a:spcPts val="600"/>
              </a:spcAft>
              <a:defRPr/>
            </a:pPr>
            <a:r>
              <a:rPr lang="en-GB" sz="1200" b="1" kern="0">
                <a:solidFill>
                  <a:srgbClr val="792989"/>
                </a:solidFill>
              </a:rPr>
              <a:t>COMMITMENT AND ADVOCACY</a:t>
            </a:r>
          </a:p>
          <a:p>
            <a:pPr algn="r">
              <a:spcAft>
                <a:spcPts val="600"/>
              </a:spcAft>
              <a:defRPr/>
            </a:pPr>
            <a:r>
              <a:rPr lang="en-GB" sz="1200" b="1" kern="0">
                <a:solidFill>
                  <a:prstClr val="black"/>
                </a:solidFill>
              </a:rPr>
              <a:t>Key sponsors and decision makers</a:t>
            </a:r>
          </a:p>
          <a:p>
            <a:pPr algn="r">
              <a:spcAft>
                <a:spcPts val="600"/>
              </a:spcAft>
              <a:defRPr/>
            </a:pPr>
            <a:r>
              <a:rPr lang="en-GB" sz="1200" kern="0">
                <a:solidFill>
                  <a:prstClr val="black"/>
                </a:solidFill>
              </a:rPr>
              <a:t>Communication will be delivered through 1:1/group meetings/ involvement in key decisions</a:t>
            </a:r>
          </a:p>
          <a:p>
            <a:pPr algn="r">
              <a:spcAft>
                <a:spcPts val="600"/>
              </a:spcAft>
              <a:defRPr/>
            </a:pPr>
            <a:endParaRPr lang="en-GB" sz="1200" kern="0">
              <a:solidFill>
                <a:prstClr val="black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F14A758-1DAA-4145-B7B7-327C646CFB68}"/>
              </a:ext>
            </a:extLst>
          </p:cNvPr>
          <p:cNvSpPr txBox="1"/>
          <p:nvPr/>
        </p:nvSpPr>
        <p:spPr>
          <a:xfrm>
            <a:off x="6096000" y="3109992"/>
            <a:ext cx="5256584" cy="91940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r">
              <a:spcAft>
                <a:spcPts val="600"/>
              </a:spcAft>
              <a:defRPr/>
            </a:pPr>
            <a:r>
              <a:rPr lang="en-GB" sz="1200" b="1" kern="0">
                <a:solidFill>
                  <a:srgbClr val="792989"/>
                </a:solidFill>
              </a:rPr>
              <a:t>STRONG CONSULT AND ENGAGE</a:t>
            </a:r>
          </a:p>
          <a:p>
            <a:pPr algn="r">
              <a:spcAft>
                <a:spcPts val="600"/>
              </a:spcAft>
              <a:defRPr/>
            </a:pPr>
            <a:r>
              <a:rPr lang="en-GB" sz="1200" b="1" kern="0">
                <a:solidFill>
                  <a:srgbClr val="000000">
                    <a:lumMod val="95000"/>
                    <a:lumOff val="5000"/>
                  </a:srgbClr>
                </a:solidFill>
              </a:rPr>
              <a:t>Teams / groups highly impacted by changes </a:t>
            </a:r>
            <a:r>
              <a:rPr lang="en-GB" sz="1200" b="1" u="sng" kern="0">
                <a:solidFill>
                  <a:srgbClr val="000000">
                    <a:lumMod val="95000"/>
                    <a:lumOff val="5000"/>
                  </a:srgbClr>
                </a:solidFill>
              </a:rPr>
              <a:t>and/or </a:t>
            </a:r>
            <a:r>
              <a:rPr lang="en-GB" sz="1200" b="1" kern="0">
                <a:solidFill>
                  <a:srgbClr val="000000">
                    <a:lumMod val="95000"/>
                    <a:lumOff val="5000"/>
                  </a:srgbClr>
                </a:solidFill>
              </a:rPr>
              <a:t>have high level of influence</a:t>
            </a:r>
          </a:p>
          <a:p>
            <a:pPr algn="r">
              <a:spcAft>
                <a:spcPts val="600"/>
              </a:spcAft>
              <a:defRPr/>
            </a:pPr>
            <a:r>
              <a:rPr lang="en-GB" sz="1200" kern="0">
                <a:solidFill>
                  <a:srgbClr val="000000">
                    <a:lumMod val="95000"/>
                    <a:lumOff val="5000"/>
                  </a:srgbClr>
                </a:solidFill>
              </a:rPr>
              <a:t>Communication may be delivered though detailed briefings/workshops/</a:t>
            </a:r>
          </a:p>
          <a:p>
            <a:pPr algn="r">
              <a:spcAft>
                <a:spcPts val="600"/>
              </a:spcAft>
              <a:defRPr/>
            </a:pPr>
            <a:r>
              <a:rPr lang="en-GB" sz="1200" kern="0">
                <a:solidFill>
                  <a:srgbClr val="000000">
                    <a:lumMod val="95000"/>
                    <a:lumOff val="5000"/>
                  </a:srgbClr>
                </a:solidFill>
              </a:rPr>
              <a:t>meetings</a:t>
            </a:r>
          </a:p>
          <a:p>
            <a:pPr algn="r">
              <a:spcAft>
                <a:spcPts val="600"/>
              </a:spcAft>
              <a:defRPr/>
            </a:pPr>
            <a:endParaRPr lang="en-GB" sz="1200" b="1" kern="0">
              <a:solidFill>
                <a:srgbClr val="000000">
                  <a:lumMod val="95000"/>
                  <a:lumOff val="5000"/>
                </a:srgb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FB8FA2E-76C7-42AF-9E38-8E4FFBEA2725}"/>
              </a:ext>
            </a:extLst>
          </p:cNvPr>
          <p:cNvSpPr txBox="1"/>
          <p:nvPr/>
        </p:nvSpPr>
        <p:spPr>
          <a:xfrm>
            <a:off x="7162854" y="4295129"/>
            <a:ext cx="4189729" cy="84973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r">
              <a:spcAft>
                <a:spcPts val="600"/>
              </a:spcAft>
              <a:defRPr/>
            </a:pPr>
            <a:r>
              <a:rPr lang="en-GB" sz="1200" b="1" kern="0">
                <a:solidFill>
                  <a:srgbClr val="792989"/>
                </a:solidFill>
              </a:rPr>
              <a:t>ENGAGE AND INFORM </a:t>
            </a:r>
          </a:p>
          <a:p>
            <a:pPr algn="r">
              <a:spcAft>
                <a:spcPts val="600"/>
              </a:spcAft>
              <a:defRPr/>
            </a:pPr>
            <a:r>
              <a:rPr lang="en-GB" sz="1200" b="1" kern="0">
                <a:solidFill>
                  <a:srgbClr val="000000">
                    <a:lumMod val="95000"/>
                    <a:lumOff val="5000"/>
                  </a:srgbClr>
                </a:solidFill>
              </a:rPr>
              <a:t>Teams / groups impacted by changes but have less influence</a:t>
            </a:r>
          </a:p>
          <a:p>
            <a:pPr algn="r">
              <a:spcAft>
                <a:spcPts val="600"/>
              </a:spcAft>
              <a:defRPr/>
            </a:pPr>
            <a:r>
              <a:rPr lang="en-GB" sz="1200" kern="0">
                <a:solidFill>
                  <a:srgbClr val="000000">
                    <a:lumMod val="95000"/>
                    <a:lumOff val="5000"/>
                  </a:srgbClr>
                </a:solidFill>
              </a:rPr>
              <a:t>Communication may be delivered though core briefs/focus groups etc.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EC3C001-FAE3-46A7-85A3-2AF24E6865D7}"/>
              </a:ext>
            </a:extLst>
          </p:cNvPr>
          <p:cNvSpPr txBox="1"/>
          <p:nvPr/>
        </p:nvSpPr>
        <p:spPr>
          <a:xfrm>
            <a:off x="7882162" y="5314616"/>
            <a:ext cx="3470422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lang="en-GB" sz="1200" b="1" kern="0">
                <a:solidFill>
                  <a:srgbClr val="792989"/>
                </a:solidFill>
              </a:rPr>
              <a:t>AWARENESS</a:t>
            </a:r>
          </a:p>
          <a:p>
            <a:pPr algn="r">
              <a:spcAft>
                <a:spcPts val="600"/>
              </a:spcAft>
              <a:defRPr/>
            </a:pPr>
            <a:r>
              <a:rPr lang="en-GB" sz="1200" b="1" kern="0">
                <a:solidFill>
                  <a:srgbClr val="000000">
                    <a:lumMod val="95000"/>
                    <a:lumOff val="5000"/>
                  </a:srgbClr>
                </a:solidFill>
              </a:rPr>
              <a:t> Other groups that have an interest in the activities</a:t>
            </a:r>
          </a:p>
          <a:p>
            <a:pPr algn="r">
              <a:spcAft>
                <a:spcPts val="600"/>
              </a:spcAft>
              <a:defRPr/>
            </a:pPr>
            <a:r>
              <a:rPr lang="en-GB" sz="1200" kern="0">
                <a:solidFill>
                  <a:srgbClr val="000000">
                    <a:lumMod val="95000"/>
                    <a:lumOff val="5000"/>
                  </a:srgbClr>
                </a:solidFill>
              </a:rPr>
              <a:t>Awareness may be delivered though all employee-wide communication</a:t>
            </a:r>
            <a:endParaRPr lang="en-GB" sz="1200" b="1" kern="0">
              <a:solidFill>
                <a:srgbClr val="000000">
                  <a:lumMod val="95000"/>
                  <a:lumOff val="5000"/>
                </a:srgbClr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05D6525-7118-4AFC-91BD-541F63923BD1}"/>
              </a:ext>
            </a:extLst>
          </p:cNvPr>
          <p:cNvCxnSpPr>
            <a:cxnSpLocks/>
          </p:cNvCxnSpPr>
          <p:nvPr/>
        </p:nvCxnSpPr>
        <p:spPr>
          <a:xfrm flipH="1">
            <a:off x="6096000" y="2996952"/>
            <a:ext cx="525658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C5602C9-8D34-4352-B0A7-61B3FA462D23}"/>
              </a:ext>
            </a:extLst>
          </p:cNvPr>
          <p:cNvCxnSpPr>
            <a:cxnSpLocks/>
          </p:cNvCxnSpPr>
          <p:nvPr/>
        </p:nvCxnSpPr>
        <p:spPr>
          <a:xfrm flipH="1">
            <a:off x="6096000" y="4222725"/>
            <a:ext cx="525658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0FD7BCC-71F2-4C5B-8E14-A0814E8DA87F}"/>
              </a:ext>
            </a:extLst>
          </p:cNvPr>
          <p:cNvCxnSpPr>
            <a:cxnSpLocks/>
          </p:cNvCxnSpPr>
          <p:nvPr/>
        </p:nvCxnSpPr>
        <p:spPr>
          <a:xfrm flipH="1">
            <a:off x="6096000" y="5313842"/>
            <a:ext cx="525658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425066AC-B8A4-45BD-B239-F4E3ABAA7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1030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3D22AE2C-ED76-41EC-98D7-D8CAC4CE0D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532587"/>
              </p:ext>
            </p:extLst>
          </p:nvPr>
        </p:nvGraphicFramePr>
        <p:xfrm>
          <a:off x="681633" y="1779946"/>
          <a:ext cx="6804000" cy="2952000"/>
        </p:xfrm>
        <a:graphic>
          <a:graphicData uri="http://schemas.openxmlformats.org/drawingml/2006/table">
            <a:tbl>
              <a:tblPr firstRow="1" bandRow="1"/>
              <a:tblGrid>
                <a:gridCol w="3402000">
                  <a:extLst>
                    <a:ext uri="{9D8B030D-6E8A-4147-A177-3AD203B41FA5}">
                      <a16:colId xmlns:a16="http://schemas.microsoft.com/office/drawing/2014/main" val="1548330534"/>
                    </a:ext>
                  </a:extLst>
                </a:gridCol>
                <a:gridCol w="3402000">
                  <a:extLst>
                    <a:ext uri="{9D8B030D-6E8A-4147-A177-3AD203B41FA5}">
                      <a16:colId xmlns:a16="http://schemas.microsoft.com/office/drawing/2014/main" val="1418477480"/>
                    </a:ext>
                  </a:extLst>
                </a:gridCol>
              </a:tblGrid>
              <a:tr h="14861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800"/>
                    </a:p>
                  </a:txBody>
                  <a:tcPr marL="91392" marR="91392" marT="45696" marB="45696">
                    <a:lnL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800"/>
                    </a:p>
                  </a:txBody>
                  <a:tcPr marL="91392" marR="91392" marT="45696" marB="45696">
                    <a:lnL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334420"/>
                  </a:ext>
                </a:extLst>
              </a:tr>
              <a:tr h="1465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800"/>
                    </a:p>
                  </a:txBody>
                  <a:tcPr marL="91392" marR="91392" marT="45696" marB="45696">
                    <a:lnL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800"/>
                    </a:p>
                  </a:txBody>
                  <a:tcPr marL="91392" marR="91392" marT="45696" marB="45696">
                    <a:lnL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72888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38406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Stakeholder analysis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3B99261-E8E4-4ED7-ACA4-C9811DA89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4607" y="4830577"/>
            <a:ext cx="2151673" cy="215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algn="r" defTabSz="456971">
              <a:lnSpc>
                <a:spcPct val="100000"/>
              </a:lnSpc>
              <a:buClr>
                <a:srgbClr val="002960"/>
              </a:buClr>
              <a:defRPr/>
            </a:pPr>
            <a:r>
              <a:rPr lang="en-US" sz="1399">
                <a:solidFill>
                  <a:srgbClr val="000000"/>
                </a:solidFill>
                <a:latin typeface="+mn-lt"/>
                <a:ea typeface="ＭＳ Ｐゴシック"/>
                <a:cs typeface="Calibri" panose="020F0502020204030204" pitchFamily="34" charset="0"/>
              </a:rPr>
              <a:t>High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6A432F-07D5-4ABE-9072-C8A619FCC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585" y="4830577"/>
            <a:ext cx="2151673" cy="215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algn="l" defTabSz="456971">
              <a:lnSpc>
                <a:spcPct val="100000"/>
              </a:lnSpc>
              <a:buClr>
                <a:srgbClr val="002960"/>
              </a:buClr>
              <a:defRPr/>
            </a:pPr>
            <a:r>
              <a:rPr lang="en-US" sz="1399">
                <a:solidFill>
                  <a:srgbClr val="000000"/>
                </a:solidFill>
                <a:latin typeface="+mn-lt"/>
                <a:ea typeface="ＭＳ Ｐゴシック"/>
                <a:cs typeface="Calibri" panose="020F0502020204030204" pitchFamily="34" charset="0"/>
              </a:rPr>
              <a:t>Low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5370003-E14D-41A1-88D6-CBFEA116C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827" y="1886268"/>
            <a:ext cx="215315" cy="518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0" tIns="0" rIns="0" bIns="0" anchor="ctr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defTabSz="456971">
              <a:lnSpc>
                <a:spcPct val="100000"/>
              </a:lnSpc>
              <a:buClr>
                <a:srgbClr val="002960"/>
              </a:buClr>
              <a:defRPr/>
            </a:pPr>
            <a:r>
              <a:rPr lang="en-US" sz="1399">
                <a:solidFill>
                  <a:srgbClr val="000000"/>
                </a:solidFill>
                <a:latin typeface="+mn-lt"/>
                <a:ea typeface="ＭＳ Ｐゴシック"/>
                <a:cs typeface="Calibri" panose="020F0502020204030204" pitchFamily="34" charset="0"/>
              </a:rPr>
              <a:t>High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06C6293-CA51-4311-B144-1D63DD3AD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827" y="4250626"/>
            <a:ext cx="215315" cy="518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0" tIns="0" rIns="0" bIns="0" anchor="ctr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defTabSz="456971">
              <a:lnSpc>
                <a:spcPct val="100000"/>
              </a:lnSpc>
              <a:buClr>
                <a:srgbClr val="002960"/>
              </a:buClr>
              <a:defRPr/>
            </a:pPr>
            <a:r>
              <a:rPr lang="en-US" sz="1399">
                <a:solidFill>
                  <a:srgbClr val="000000"/>
                </a:solidFill>
                <a:latin typeface="+mn-lt"/>
                <a:ea typeface="ＭＳ Ｐゴシック"/>
                <a:cs typeface="Calibri" panose="020F0502020204030204" pitchFamily="34" charset="0"/>
              </a:rPr>
              <a:t>Low</a:t>
            </a:r>
          </a:p>
        </p:txBody>
      </p:sp>
      <p:sp>
        <p:nvSpPr>
          <p:cNvPr id="25" name="Line 45">
            <a:extLst>
              <a:ext uri="{FF2B5EF4-FFF2-40B4-BE49-F238E27FC236}">
                <a16:creationId xmlns:a16="http://schemas.microsoft.com/office/drawing/2014/main" id="{9963FD5B-CAD3-4F38-BF43-7AAD745AE522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800" y="4754771"/>
            <a:ext cx="6964368" cy="0"/>
          </a:xfrm>
          <a:prstGeom prst="line">
            <a:avLst/>
          </a:prstGeom>
          <a:noFill/>
          <a:ln w="19050">
            <a:solidFill>
              <a:srgbClr val="843593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243" tIns="46622" rIns="93243" bIns="46622"/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endParaRPr lang="en-US" sz="1427" kern="0">
              <a:solidFill>
                <a:srgbClr val="000000"/>
              </a:solidFill>
              <a:latin typeface="+mn-lt"/>
              <a:ea typeface="ＭＳ Ｐゴシック"/>
              <a:cs typeface="Calibri" panose="020F0502020204030204" pitchFamily="34" charset="0"/>
            </a:endParaRPr>
          </a:p>
        </p:txBody>
      </p:sp>
      <p:sp>
        <p:nvSpPr>
          <p:cNvPr id="28" name="Line 46">
            <a:extLst>
              <a:ext uri="{FF2B5EF4-FFF2-40B4-BE49-F238E27FC236}">
                <a16:creationId xmlns:a16="http://schemas.microsoft.com/office/drawing/2014/main" id="{F81F8CC4-6725-46BA-AD40-AF6C17F6B0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54932" y="1710226"/>
            <a:ext cx="0" cy="3044545"/>
          </a:xfrm>
          <a:prstGeom prst="line">
            <a:avLst/>
          </a:prstGeom>
          <a:noFill/>
          <a:ln w="19050">
            <a:solidFill>
              <a:srgbClr val="843593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243" tIns="46622" rIns="93243" bIns="46622" anchor="ctr"/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endParaRPr lang="en-US" sz="1427" kern="0">
              <a:solidFill>
                <a:srgbClr val="000000"/>
              </a:solidFill>
              <a:latin typeface="+mn-lt"/>
              <a:ea typeface="ＭＳ Ｐゴシック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7DE8749-7187-4239-8C1B-C9E6CABB3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7518" y="4830577"/>
            <a:ext cx="2149828" cy="215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defTabSz="456971">
              <a:lnSpc>
                <a:spcPct val="100000"/>
              </a:lnSpc>
              <a:buClr>
                <a:srgbClr val="002960"/>
              </a:buClr>
              <a:defRPr/>
            </a:pPr>
            <a:r>
              <a:rPr lang="en-US" sz="1399" b="1">
                <a:solidFill>
                  <a:srgbClr val="002960"/>
                </a:solidFill>
                <a:latin typeface="+mn-lt"/>
                <a:ea typeface="ＭＳ Ｐゴシック"/>
                <a:cs typeface="Calibri" panose="020F0502020204030204" pitchFamily="34" charset="0"/>
              </a:rPr>
              <a:t>Impact of change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6FAD603-AF64-4862-9758-6BA4483CD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827" y="2753139"/>
            <a:ext cx="215315" cy="101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0" tIns="0" rIns="0" bIns="0" anchor="ctr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defTabSz="456971">
              <a:lnSpc>
                <a:spcPct val="100000"/>
              </a:lnSpc>
              <a:buClr>
                <a:srgbClr val="002960"/>
              </a:buClr>
              <a:defRPr/>
            </a:pPr>
            <a:r>
              <a:rPr lang="en-US" sz="1399" b="1">
                <a:solidFill>
                  <a:srgbClr val="002960"/>
                </a:solidFill>
                <a:latin typeface="+mn-lt"/>
                <a:ea typeface="ＭＳ Ｐゴシック"/>
                <a:cs typeface="Calibri" panose="020F0502020204030204" pitchFamily="34" charset="0"/>
              </a:rPr>
              <a:t>Influence </a:t>
            </a:r>
            <a:endParaRPr lang="en-US" sz="1399">
              <a:solidFill>
                <a:srgbClr val="000000"/>
              </a:solidFill>
              <a:latin typeface="+mn-lt"/>
              <a:ea typeface="ＭＳ Ｐゴシック"/>
              <a:cs typeface="Calibri" panose="020F0502020204030204" pitchFamily="34" charset="0"/>
            </a:endParaRPr>
          </a:p>
        </p:txBody>
      </p:sp>
      <p:sp>
        <p:nvSpPr>
          <p:cNvPr id="49" name="TextBox 44">
            <a:extLst>
              <a:ext uri="{FF2B5EF4-FFF2-40B4-BE49-F238E27FC236}">
                <a16:creationId xmlns:a16="http://schemas.microsoft.com/office/drawing/2014/main" id="{8D455A40-7AA4-4849-B382-F04DF7411900}"/>
              </a:ext>
            </a:extLst>
          </p:cNvPr>
          <p:cNvSpPr txBox="1"/>
          <p:nvPr/>
        </p:nvSpPr>
        <p:spPr>
          <a:xfrm>
            <a:off x="2344160" y="1440162"/>
            <a:ext cx="3584167" cy="369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en-US" sz="1799" b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Stakeholder engagement matrix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8D18560-0C1C-4663-A66E-632A2B751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116" y="1859961"/>
            <a:ext cx="1444635" cy="246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algn="l" defTabSz="456971">
              <a:lnSpc>
                <a:spcPct val="100000"/>
              </a:lnSpc>
              <a:buClr>
                <a:srgbClr val="002960"/>
              </a:buClr>
              <a:defRPr/>
            </a:pPr>
            <a:r>
              <a:rPr lang="en-US" sz="1599" b="1">
                <a:solidFill>
                  <a:schemeClr val="bg1"/>
                </a:solidFill>
                <a:latin typeface="+mn-lt"/>
                <a:ea typeface="ＭＳ Ｐゴシック"/>
                <a:cs typeface="Calibri" panose="020F0502020204030204" pitchFamily="34" charset="0"/>
              </a:rPr>
              <a:t>Keep satisfied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C56FE61-E4AC-4318-BC0B-9E2A74E45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4143" y="1845502"/>
            <a:ext cx="1315884" cy="49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algn="l" defTabSz="456971">
              <a:lnSpc>
                <a:spcPct val="100000"/>
              </a:lnSpc>
              <a:buClr>
                <a:srgbClr val="002960"/>
              </a:buClr>
              <a:defRPr/>
            </a:pPr>
            <a:r>
              <a:rPr lang="en-US" sz="1599" b="1">
                <a:solidFill>
                  <a:schemeClr val="bg1"/>
                </a:solidFill>
                <a:latin typeface="+mn-lt"/>
                <a:ea typeface="ＭＳ Ｐゴシック"/>
                <a:cs typeface="Calibri" panose="020F0502020204030204" pitchFamily="34" charset="0"/>
              </a:rPr>
              <a:t>Involve and engage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6664B58-4DFB-452B-B655-9A3DC747E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4458" y="3280165"/>
            <a:ext cx="1689276" cy="246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algn="l" defTabSz="456971">
              <a:lnSpc>
                <a:spcPct val="100000"/>
              </a:lnSpc>
              <a:buClr>
                <a:srgbClr val="002960"/>
              </a:buClr>
              <a:defRPr/>
            </a:pPr>
            <a:r>
              <a:rPr lang="en-US" sz="1599" b="1">
                <a:solidFill>
                  <a:schemeClr val="bg1"/>
                </a:solidFill>
                <a:latin typeface="+mn-lt"/>
                <a:ea typeface="ＭＳ Ｐゴシック"/>
                <a:cs typeface="Calibri" panose="020F0502020204030204" pitchFamily="34" charset="0"/>
              </a:rPr>
              <a:t>Keep informed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355AC78-2929-46A5-83FE-67FCA886C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498" y="3340608"/>
            <a:ext cx="1689276" cy="246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algn="l" defTabSz="456971">
              <a:lnSpc>
                <a:spcPct val="100000"/>
              </a:lnSpc>
              <a:buClr>
                <a:srgbClr val="002960"/>
              </a:buClr>
              <a:defRPr/>
            </a:pPr>
            <a:r>
              <a:rPr lang="en-US" sz="1599" b="1">
                <a:solidFill>
                  <a:schemeClr val="bg1"/>
                </a:solidFill>
                <a:latin typeface="+mn-lt"/>
                <a:ea typeface="ＭＳ Ｐゴシック"/>
                <a:cs typeface="Calibri" panose="020F0502020204030204" pitchFamily="34" charset="0"/>
              </a:rPr>
              <a:t>Monitor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D20AEF-76A3-4D92-9F25-73FC51737693}"/>
              </a:ext>
            </a:extLst>
          </p:cNvPr>
          <p:cNvSpPr txBox="1"/>
          <p:nvPr/>
        </p:nvSpPr>
        <p:spPr>
          <a:xfrm>
            <a:off x="455317" y="5143280"/>
            <a:ext cx="36020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971">
              <a:defRPr/>
            </a:pPr>
            <a:r>
              <a:rPr lang="en-US" sz="1000" i="1">
                <a:solidFill>
                  <a:prstClr val="black"/>
                </a:solidFill>
              </a:rPr>
              <a:t>Source: YYY analysis</a:t>
            </a:r>
          </a:p>
        </p:txBody>
      </p:sp>
      <p:graphicFrame>
        <p:nvGraphicFramePr>
          <p:cNvPr id="80" name="Table 79">
            <a:extLst>
              <a:ext uri="{FF2B5EF4-FFF2-40B4-BE49-F238E27FC236}">
                <a16:creationId xmlns:a16="http://schemas.microsoft.com/office/drawing/2014/main" id="{CB8C7E35-DF90-4444-BB72-D2EE7F3B76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992672"/>
              </p:ext>
            </p:extLst>
          </p:nvPr>
        </p:nvGraphicFramePr>
        <p:xfrm>
          <a:off x="507484" y="5375680"/>
          <a:ext cx="7079024" cy="1079053"/>
        </p:xfrm>
        <a:graphic>
          <a:graphicData uri="http://schemas.openxmlformats.org/drawingml/2006/table">
            <a:tbl>
              <a:tblPr firstRow="1" bandRow="1"/>
              <a:tblGrid>
                <a:gridCol w="1769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9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97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97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4406">
                <a:tc>
                  <a:txBody>
                    <a:bodyPr/>
                    <a:lstStyle>
                      <a:lvl1pPr marL="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7875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5750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43625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91500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39375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87250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35125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83000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00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7875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5750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43625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91500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39375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87250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35125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83000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000" u="none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7875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5750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43625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91500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39375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87250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35125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83000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000" u="none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7875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5750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43625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91500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393750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87250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35125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830001" algn="l" defTabSz="957500" rtl="0" eaLnBrk="1" latinLnBrk="0" hangingPunct="1">
                        <a:defRPr sz="19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000" u="none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410">
                <a:tc>
                  <a:txBody>
                    <a:bodyPr/>
                    <a:lstStyle>
                      <a:lvl1pPr marL="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78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5750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436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915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393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8725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351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830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117475" indent="0"/>
                      <a:r>
                        <a:rPr lang="en-US" sz="1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Whether </a:t>
                      </a:r>
                      <a:r>
                        <a:rPr lang="en-US" sz="1000" baseline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stakeholder will be </a:t>
                      </a:r>
                      <a:r>
                        <a:rPr lang="en-US" sz="1000" b="1" baseline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impacted</a:t>
                      </a:r>
                      <a:r>
                        <a:rPr lang="en-US" sz="1000" baseline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by project X</a:t>
                      </a:r>
                      <a:endParaRPr lang="en-US" sz="100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78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5750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436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915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393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8725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351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830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119063" marR="0" indent="-1190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Limited impact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78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5750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436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915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393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8725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351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830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119063" marR="0" indent="-1190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Will be impacted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78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5750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436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915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393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8725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351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830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119063" marR="0" indent="-1190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Significant impact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973">
                <a:tc>
                  <a:txBody>
                    <a:bodyPr/>
                    <a:lstStyle>
                      <a:lvl1pPr marL="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78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5750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436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915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393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8725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351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830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117475" indent="0"/>
                      <a:r>
                        <a:rPr lang="en-US" sz="1000" b="1" baseline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Influence</a:t>
                      </a:r>
                      <a:r>
                        <a:rPr lang="en-US" sz="1000" baseline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stakeholder over project X’s success</a:t>
                      </a:r>
                      <a:endParaRPr lang="en-US" sz="100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78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5750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436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915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393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8725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351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830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119063" marR="0" indent="-1190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Actions</a:t>
                      </a:r>
                      <a:r>
                        <a:rPr lang="en-US" sz="1000" kern="1200" baseline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do not affect </a:t>
                      </a:r>
                      <a:r>
                        <a:rPr lang="en-US" sz="1000" baseline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project X</a:t>
                      </a:r>
                      <a:endParaRPr lang="en-US" sz="1000" kern="120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78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5750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436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915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393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8725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351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830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119063" marR="0" indent="-1190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Actions has</a:t>
                      </a:r>
                      <a:r>
                        <a:rPr lang="en-US" sz="1000" kern="1200" baseline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limited</a:t>
                      </a:r>
                      <a:r>
                        <a:rPr lang="en-US" sz="1000" kern="12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kern="1200" baseline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effect on </a:t>
                      </a:r>
                      <a:r>
                        <a:rPr lang="en-US" sz="1000" baseline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project X</a:t>
                      </a:r>
                      <a:endParaRPr lang="en-US" sz="1000" kern="120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78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5750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436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915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393750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8725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35125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830001" algn="l" defTabSz="957500" rtl="0" eaLnBrk="1" latinLnBrk="0" hangingPunct="1">
                        <a:defRPr sz="19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119063" marR="0" indent="-1190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Actions are essential to </a:t>
                      </a:r>
                      <a:r>
                        <a:rPr lang="en-US" sz="1000" baseline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project X</a:t>
                      </a:r>
                      <a:r>
                        <a:rPr lang="en-US" sz="1000" kern="12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’s success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1" name="Rectangle 80">
            <a:extLst>
              <a:ext uri="{FF2B5EF4-FFF2-40B4-BE49-F238E27FC236}">
                <a16:creationId xmlns:a16="http://schemas.microsoft.com/office/drawing/2014/main" id="{12AF79FD-B21C-43A5-884D-CAEDA3A4A85D}"/>
              </a:ext>
            </a:extLst>
          </p:cNvPr>
          <p:cNvSpPr/>
          <p:nvPr/>
        </p:nvSpPr>
        <p:spPr>
          <a:xfrm>
            <a:off x="7664726" y="1356891"/>
            <a:ext cx="4039232" cy="5269937"/>
          </a:xfrm>
          <a:prstGeom prst="rect">
            <a:avLst/>
          </a:prstGeom>
          <a:solidFill>
            <a:schemeClr val="bg2"/>
          </a:solidFill>
          <a:ln w="1270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697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9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Calibri" panose="020F0502020204030204" pitchFamily="34" charset="0"/>
            </a:endParaRPr>
          </a:p>
        </p:txBody>
      </p:sp>
      <p:sp>
        <p:nvSpPr>
          <p:cNvPr id="82" name="Pentagon 23">
            <a:extLst>
              <a:ext uri="{FF2B5EF4-FFF2-40B4-BE49-F238E27FC236}">
                <a16:creationId xmlns:a16="http://schemas.microsoft.com/office/drawing/2014/main" id="{7EF789B6-928B-46A8-B6BD-55BC2F0C9B94}"/>
              </a:ext>
            </a:extLst>
          </p:cNvPr>
          <p:cNvSpPr/>
          <p:nvPr/>
        </p:nvSpPr>
        <p:spPr>
          <a:xfrm>
            <a:off x="7836855" y="1623188"/>
            <a:ext cx="978024" cy="53312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0">
                <a:solidFill>
                  <a:prstClr val="white"/>
                </a:solidFill>
                <a:cs typeface="Calibri" panose="020F0502020204030204" pitchFamily="34" charset="0"/>
              </a:rPr>
              <a:t>Keep satisfied</a:t>
            </a:r>
          </a:p>
        </p:txBody>
      </p:sp>
      <p:sp>
        <p:nvSpPr>
          <p:cNvPr id="83" name="Pentagon 24">
            <a:extLst>
              <a:ext uri="{FF2B5EF4-FFF2-40B4-BE49-F238E27FC236}">
                <a16:creationId xmlns:a16="http://schemas.microsoft.com/office/drawing/2014/main" id="{D2437A33-1EED-4096-AC8E-624F7126342D}"/>
              </a:ext>
            </a:extLst>
          </p:cNvPr>
          <p:cNvSpPr/>
          <p:nvPr/>
        </p:nvSpPr>
        <p:spPr>
          <a:xfrm>
            <a:off x="7815083" y="2739105"/>
            <a:ext cx="978024" cy="53312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0">
                <a:solidFill>
                  <a:prstClr val="white"/>
                </a:solidFill>
                <a:cs typeface="Calibri" panose="020F0502020204030204" pitchFamily="34" charset="0"/>
              </a:rPr>
              <a:t>Involve and engage</a:t>
            </a:r>
          </a:p>
        </p:txBody>
      </p:sp>
      <p:sp>
        <p:nvSpPr>
          <p:cNvPr id="84" name="Pentagon 25">
            <a:extLst>
              <a:ext uri="{FF2B5EF4-FFF2-40B4-BE49-F238E27FC236}">
                <a16:creationId xmlns:a16="http://schemas.microsoft.com/office/drawing/2014/main" id="{B1A5A03C-F6EA-488B-AC4A-8C277CC04D38}"/>
              </a:ext>
            </a:extLst>
          </p:cNvPr>
          <p:cNvSpPr/>
          <p:nvPr/>
        </p:nvSpPr>
        <p:spPr>
          <a:xfrm>
            <a:off x="7836980" y="5767100"/>
            <a:ext cx="977899" cy="53312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0">
                <a:solidFill>
                  <a:prstClr val="white"/>
                </a:solidFill>
                <a:cs typeface="Calibri" panose="020F0502020204030204" pitchFamily="34" charset="0"/>
              </a:rPr>
              <a:t>Keep informed</a:t>
            </a:r>
          </a:p>
        </p:txBody>
      </p:sp>
      <p:sp>
        <p:nvSpPr>
          <p:cNvPr id="85" name="Pentagon 26">
            <a:extLst>
              <a:ext uri="{FF2B5EF4-FFF2-40B4-BE49-F238E27FC236}">
                <a16:creationId xmlns:a16="http://schemas.microsoft.com/office/drawing/2014/main" id="{C7146148-E3E2-45A1-B4F3-D3048980B3AB}"/>
              </a:ext>
            </a:extLst>
          </p:cNvPr>
          <p:cNvSpPr/>
          <p:nvPr/>
        </p:nvSpPr>
        <p:spPr>
          <a:xfrm>
            <a:off x="7849925" y="5010518"/>
            <a:ext cx="977899" cy="53312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0">
                <a:solidFill>
                  <a:prstClr val="white"/>
                </a:solidFill>
                <a:cs typeface="Calibri" panose="020F0502020204030204" pitchFamily="34" charset="0"/>
              </a:rPr>
              <a:t>Monitor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4AE7C787-0275-4A06-A65E-8AA6783607D5}"/>
              </a:ext>
            </a:extLst>
          </p:cNvPr>
          <p:cNvSpPr/>
          <p:nvPr/>
        </p:nvSpPr>
        <p:spPr>
          <a:xfrm>
            <a:off x="8778696" y="1414937"/>
            <a:ext cx="2931297" cy="1296492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t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1" kern="0">
                <a:cs typeface="Calibri" panose="020F0502020204030204" pitchFamily="34" charset="0"/>
              </a:rPr>
              <a:t>Stakeholder engagement, communication:</a:t>
            </a:r>
          </a:p>
          <a:p>
            <a:pPr marL="396240" lvl="1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050" kern="0">
                <a:cs typeface="Calibri"/>
              </a:rPr>
              <a:t>Gain buy-in on key initiatives being rolled-out through conducting 1:1 leadership engagement sessions between YYY’s Senior Management and Head of Service / Function as well during Project Steering Committee/Management Meetings</a:t>
            </a:r>
            <a:endParaRPr lang="en-US" sz="1050" kern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67D2E79-BE4C-4E46-B54D-C93C39DD5459}"/>
              </a:ext>
            </a:extLst>
          </p:cNvPr>
          <p:cNvSpPr/>
          <p:nvPr/>
        </p:nvSpPr>
        <p:spPr>
          <a:xfrm>
            <a:off x="8828781" y="2676753"/>
            <a:ext cx="2883873" cy="215081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0">
                <a:cs typeface="Calibri" panose="020F0502020204030204" pitchFamily="34" charset="0"/>
              </a:rPr>
              <a:t>Stakeholder engagement, communication, training:</a:t>
            </a:r>
          </a:p>
          <a:p>
            <a:pPr marL="396763" lvl="1" indent="-171450" eaLnBrk="0" fontAlgn="base" hangingPunct="0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lang="en-US" sz="1000" kern="0">
                <a:cs typeface="Calibri" panose="020F0502020204030204" pitchFamily="34" charset="0"/>
              </a:rPr>
              <a:t>Raise awareness, understanding and buy-in of project at a group and division level through Townhalls, Roadshows, Newsletters, Competitions, Go-Live Success Stories, Go-Live Emails and FAQ documents</a:t>
            </a:r>
          </a:p>
          <a:p>
            <a:pPr marL="396763" lvl="1" indent="-171450" eaLnBrk="0" fontAlgn="base" hangingPunct="0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lang="en-US" sz="1000" kern="0">
                <a:cs typeface="Calibri" panose="020F0502020204030204" pitchFamily="34" charset="0"/>
              </a:rPr>
              <a:t>Conduct change readiness assessments to gauge readiness of stakeholders towards the change and assess effectiveness of change management activities</a:t>
            </a:r>
          </a:p>
          <a:p>
            <a:pPr marL="396763" lvl="1" indent="-171450" eaLnBrk="0" fontAlgn="base" hangingPunct="0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lang="en-US" sz="1000" kern="0">
                <a:cs typeface="Calibri" panose="020F0502020204030204" pitchFamily="34" charset="0"/>
              </a:rPr>
              <a:t>Train and equip stakeholders on new processes and ways of working as the end users to </a:t>
            </a:r>
            <a:r>
              <a:rPr lang="en-GB" sz="1000" kern="0">
                <a:cs typeface="Calibri" panose="020F0502020204030204" pitchFamily="34" charset="0"/>
              </a:rPr>
              <a:t>operationalise</a:t>
            </a:r>
            <a:r>
              <a:rPr lang="en-US" sz="1000" kern="0">
                <a:cs typeface="Calibri" panose="020F0502020204030204" pitchFamily="34" charset="0"/>
              </a:rPr>
              <a:t> new processes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19179294-4A31-4CFD-A2EC-283F18E00715}"/>
              </a:ext>
            </a:extLst>
          </p:cNvPr>
          <p:cNvSpPr/>
          <p:nvPr/>
        </p:nvSpPr>
        <p:spPr>
          <a:xfrm>
            <a:off x="8619000" y="1078339"/>
            <a:ext cx="2437131" cy="30572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kern="0">
                <a:solidFill>
                  <a:srgbClr val="792989"/>
                </a:solidFill>
                <a:cs typeface="Calibri" panose="020F0502020204030204" pitchFamily="34" charset="0"/>
              </a:rPr>
              <a:t>Change interventions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67828AC-81C7-4C4C-883A-ABFA1C9B530A}"/>
              </a:ext>
            </a:extLst>
          </p:cNvPr>
          <p:cNvCxnSpPr>
            <a:cxnSpLocks/>
          </p:cNvCxnSpPr>
          <p:nvPr/>
        </p:nvCxnSpPr>
        <p:spPr>
          <a:xfrm>
            <a:off x="7711077" y="4955165"/>
            <a:ext cx="398260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2B3D64B-B2D4-4716-B3C9-F8D10CF452DE}"/>
              </a:ext>
            </a:extLst>
          </p:cNvPr>
          <p:cNvCxnSpPr>
            <a:cxnSpLocks/>
          </p:cNvCxnSpPr>
          <p:nvPr/>
        </p:nvCxnSpPr>
        <p:spPr>
          <a:xfrm>
            <a:off x="7677057" y="5681886"/>
            <a:ext cx="401662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3F755A9-B0D3-4782-A876-8A237CC4CF62}"/>
              </a:ext>
            </a:extLst>
          </p:cNvPr>
          <p:cNvCxnSpPr>
            <a:cxnSpLocks/>
          </p:cNvCxnSpPr>
          <p:nvPr/>
        </p:nvCxnSpPr>
        <p:spPr>
          <a:xfrm>
            <a:off x="7711077" y="2671687"/>
            <a:ext cx="398260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3C37D697-663F-43F9-8155-9CFBA2050683}"/>
              </a:ext>
            </a:extLst>
          </p:cNvPr>
          <p:cNvSpPr/>
          <p:nvPr/>
        </p:nvSpPr>
        <p:spPr>
          <a:xfrm>
            <a:off x="8822160" y="5729875"/>
            <a:ext cx="2984253" cy="765954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0">
                <a:cs typeface="Calibri" panose="020F0502020204030204" pitchFamily="34" charset="0"/>
              </a:rPr>
              <a:t>Communication:</a:t>
            </a:r>
            <a:endParaRPr lang="en-US" sz="1000" kern="0">
              <a:cs typeface="Calibri" panose="020F0502020204030204" pitchFamily="34" charset="0"/>
            </a:endParaRPr>
          </a:p>
          <a:p>
            <a:pPr marL="396763" lvl="1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000" kern="0">
                <a:cs typeface="Calibri" panose="020F0502020204030204" pitchFamily="34" charset="0"/>
              </a:rPr>
              <a:t>Promote awareness on key changes and benefits of the xxx implementation via Newsletters, Go-Live Emails and Go-Live Success Stories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1EE80918-BA30-40A6-980F-56FAEACC3E1A}"/>
              </a:ext>
            </a:extLst>
          </p:cNvPr>
          <p:cNvSpPr/>
          <p:nvPr/>
        </p:nvSpPr>
        <p:spPr>
          <a:xfrm>
            <a:off x="8899762" y="5016539"/>
            <a:ext cx="2785551" cy="547279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t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0">
                <a:cs typeface="Calibri" panose="020F0502020204030204" pitchFamily="34" charset="0"/>
              </a:rPr>
              <a:t>Communication:</a:t>
            </a:r>
          </a:p>
          <a:p>
            <a:pPr marL="396240" lvl="1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000" kern="0">
                <a:cs typeface="Calibri"/>
              </a:rPr>
              <a:t>Promote awareness on relevant changes and benefits of the Transformation as and when required</a:t>
            </a:r>
          </a:p>
        </p:txBody>
      </p:sp>
      <p:sp>
        <p:nvSpPr>
          <p:cNvPr id="75" name="Slide Number Placeholder 3">
            <a:extLst>
              <a:ext uri="{FF2B5EF4-FFF2-40B4-BE49-F238E27FC236}">
                <a16:creationId xmlns:a16="http://schemas.microsoft.com/office/drawing/2014/main" id="{405D709D-FEBA-4686-B211-FF4A360BA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78696" y="6544873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7A46D1B-D35D-46DC-AB27-548241E0320A}"/>
              </a:ext>
            </a:extLst>
          </p:cNvPr>
          <p:cNvSpPr/>
          <p:nvPr/>
        </p:nvSpPr>
        <p:spPr>
          <a:xfrm>
            <a:off x="2598219" y="1895074"/>
            <a:ext cx="1438431" cy="23083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marL="0" lvl="1" defTabSz="913943" fontAlgn="auto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>
                <a:srgbClr val="002960"/>
              </a:buClr>
              <a:defRPr/>
            </a:pPr>
            <a:r>
              <a:rPr lang="en-US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Cabinet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C7DCA90-3FB3-4D88-B5B0-64F761B1F593}"/>
              </a:ext>
            </a:extLst>
          </p:cNvPr>
          <p:cNvSpPr/>
          <p:nvPr/>
        </p:nvSpPr>
        <p:spPr>
          <a:xfrm>
            <a:off x="2599044" y="2303407"/>
            <a:ext cx="1438431" cy="23083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marL="0" lvl="1" defTabSz="913943" fontAlgn="auto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>
                <a:srgbClr val="002960"/>
              </a:buClr>
              <a:defRPr/>
            </a:pPr>
            <a:r>
              <a:rPr lang="en-US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Permanent Secretaries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E18047-B782-4EB4-9127-67DB10925FA3}"/>
              </a:ext>
            </a:extLst>
          </p:cNvPr>
          <p:cNvSpPr/>
          <p:nvPr/>
        </p:nvSpPr>
        <p:spPr>
          <a:xfrm>
            <a:off x="6727658" y="1865475"/>
            <a:ext cx="678442" cy="36933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marL="0" lvl="1" algn="l" defTabSz="913943" fontAlgn="auto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>
                <a:srgbClr val="002960"/>
              </a:buClr>
              <a:defRPr/>
            </a:pPr>
            <a:r>
              <a:rPr lang="en-US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Heads of HR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7C4581-2ABE-452F-83A3-550FDB39C3FA}"/>
              </a:ext>
            </a:extLst>
          </p:cNvPr>
          <p:cNvSpPr/>
          <p:nvPr/>
        </p:nvSpPr>
        <p:spPr>
          <a:xfrm>
            <a:off x="5959670" y="1897741"/>
            <a:ext cx="678442" cy="36933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marL="0" lvl="1" algn="l" defTabSz="913943" fontAlgn="auto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>
                <a:srgbClr val="002960"/>
              </a:buClr>
              <a:defRPr/>
            </a:pPr>
            <a:r>
              <a:rPr lang="en-JM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P</a:t>
            </a:r>
            <a:r>
              <a:rPr lang="en-US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roject Sponsor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457E6322-FA65-4274-A33E-9E3ED522CFA8}"/>
              </a:ext>
            </a:extLst>
          </p:cNvPr>
          <p:cNvSpPr/>
          <p:nvPr/>
        </p:nvSpPr>
        <p:spPr>
          <a:xfrm>
            <a:off x="6638112" y="2375647"/>
            <a:ext cx="678442" cy="36933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marL="0" lvl="1" algn="l" defTabSz="913943" fontAlgn="auto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>
                <a:srgbClr val="002960"/>
              </a:buClr>
              <a:defRPr/>
            </a:pPr>
            <a:r>
              <a:rPr lang="en-JM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MDA Local</a:t>
            </a:r>
            <a:r>
              <a:rPr lang="en-US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 Sponsor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4A2C7CB-407C-4F32-8A0A-B05C967430DB}"/>
              </a:ext>
            </a:extLst>
          </p:cNvPr>
          <p:cNvSpPr/>
          <p:nvPr/>
        </p:nvSpPr>
        <p:spPr>
          <a:xfrm>
            <a:off x="753950" y="4345545"/>
            <a:ext cx="656793" cy="36933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marL="0" lvl="1" defTabSz="913943" fontAlgn="auto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>
                <a:srgbClr val="002960"/>
              </a:buClr>
              <a:defRPr/>
            </a:pPr>
            <a:r>
              <a:rPr lang="en-US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Vendors/ Suppliers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E33577B7-A8B6-4C93-9169-03E45B9DDD58}"/>
              </a:ext>
            </a:extLst>
          </p:cNvPr>
          <p:cNvSpPr/>
          <p:nvPr/>
        </p:nvSpPr>
        <p:spPr>
          <a:xfrm>
            <a:off x="810785" y="3640104"/>
            <a:ext cx="1438431" cy="23083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marL="0" lvl="1" defTabSz="913943" fontAlgn="auto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>
                <a:srgbClr val="002960"/>
              </a:buClr>
              <a:defRPr/>
            </a:pPr>
            <a:r>
              <a:rPr lang="en-US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Trade Unions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846E551-88AD-429D-9089-863475A14753}"/>
              </a:ext>
            </a:extLst>
          </p:cNvPr>
          <p:cNvSpPr/>
          <p:nvPr/>
        </p:nvSpPr>
        <p:spPr>
          <a:xfrm>
            <a:off x="2550106" y="3480531"/>
            <a:ext cx="1438431" cy="23083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marL="0" lvl="1" defTabSz="913943" fontAlgn="auto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>
                <a:srgbClr val="002960"/>
              </a:buClr>
              <a:defRPr/>
            </a:pPr>
            <a:r>
              <a:rPr lang="en-US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Change agent network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48FB0673-1067-474C-A0C3-5F3AEBEE7026}"/>
              </a:ext>
            </a:extLst>
          </p:cNvPr>
          <p:cNvSpPr/>
          <p:nvPr/>
        </p:nvSpPr>
        <p:spPr>
          <a:xfrm>
            <a:off x="1488490" y="4399353"/>
            <a:ext cx="819405" cy="23083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marL="0" lvl="1" defTabSz="913943" fontAlgn="auto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>
                <a:srgbClr val="002960"/>
              </a:buClr>
              <a:defRPr/>
            </a:pPr>
            <a:r>
              <a:rPr lang="en-US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Employees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661424AD-05BE-4CC9-9AB0-67E3D4001C53}"/>
              </a:ext>
            </a:extLst>
          </p:cNvPr>
          <p:cNvSpPr/>
          <p:nvPr/>
        </p:nvSpPr>
        <p:spPr>
          <a:xfrm>
            <a:off x="3179413" y="4260709"/>
            <a:ext cx="819405" cy="36933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marL="0" lvl="1" defTabSz="913943" fontAlgn="auto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>
                <a:srgbClr val="002960"/>
              </a:buClr>
              <a:defRPr/>
            </a:pPr>
            <a:r>
              <a:rPr lang="en-US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Line managers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5FFD92E4-084A-4CF9-BB83-7F2A628025B8}"/>
              </a:ext>
            </a:extLst>
          </p:cNvPr>
          <p:cNvSpPr/>
          <p:nvPr/>
        </p:nvSpPr>
        <p:spPr>
          <a:xfrm>
            <a:off x="4779315" y="3653642"/>
            <a:ext cx="768906" cy="507831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marL="0" lvl="1" defTabSz="913943" fontAlgn="auto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>
                <a:srgbClr val="002960"/>
              </a:buClr>
              <a:defRPr/>
            </a:pPr>
            <a:r>
              <a:rPr lang="en-US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MDA Executive Team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A356CC3-83BE-40AF-AD03-6E79C98C7AAC}"/>
              </a:ext>
            </a:extLst>
          </p:cNvPr>
          <p:cNvSpPr/>
          <p:nvPr/>
        </p:nvSpPr>
        <p:spPr>
          <a:xfrm>
            <a:off x="6119064" y="4070281"/>
            <a:ext cx="768906" cy="507831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Credit Suisse Type Light" pitchFamily="34" charset="0"/>
                <a:ea typeface="+mn-ea"/>
                <a:cs typeface="+mn-cs"/>
              </a:defRPr>
            </a:lvl9pPr>
          </a:lstStyle>
          <a:p>
            <a:pPr marL="0" lvl="1" defTabSz="913943" fontAlgn="auto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>
                <a:srgbClr val="002960"/>
              </a:buClr>
              <a:defRPr/>
            </a:pPr>
            <a:r>
              <a:rPr lang="en-JM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S</a:t>
            </a:r>
            <a:r>
              <a:rPr lang="en-US" sz="900" kern="0">
                <a:solidFill>
                  <a:srgbClr val="000000"/>
                </a:solidFill>
                <a:latin typeface="Calibri Light" panose="020F0302020204030204"/>
                <a:ea typeface="ＭＳ Ｐゴシック"/>
                <a:cs typeface="Calibri" panose="020F0502020204030204" pitchFamily="34" charset="0"/>
              </a:rPr>
              <a:t>enior Finance  team </a:t>
            </a:r>
          </a:p>
        </p:txBody>
      </p:sp>
    </p:spTree>
    <p:extLst>
      <p:ext uri="{BB962C8B-B14F-4D97-AF65-F5344CB8AC3E}">
        <p14:creationId xmlns:p14="http://schemas.microsoft.com/office/powerpoint/2010/main" val="3861531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548680"/>
            <a:ext cx="10081120" cy="809131"/>
          </a:xfrm>
        </p:spPr>
        <p:txBody>
          <a:bodyPr anchor="t" anchorCtr="0">
            <a:noAutofit/>
          </a:bodyPr>
          <a:lstStyle/>
          <a:p>
            <a:pPr algn="l" eaLnBrk="0" fontAlgn="base" hangingPunct="0">
              <a:spcAft>
                <a:spcPts val="600"/>
              </a:spcAft>
            </a:pPr>
            <a:r>
              <a:rPr lang="en-JM" altLang="en-US"/>
              <a:t>Stakeholder analysis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962BB2-7EF9-406B-8BEC-9C01E3205C16}"/>
              </a:ext>
            </a:extLst>
          </p:cNvPr>
          <p:cNvSpPr txBox="1"/>
          <p:nvPr/>
        </p:nvSpPr>
        <p:spPr>
          <a:xfrm>
            <a:off x="389034" y="1488294"/>
            <a:ext cx="2481288" cy="212365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200">
                <a:latin typeface="+mn-lt"/>
                <a:cs typeface="Arial"/>
              </a:rPr>
              <a:t>During the </a:t>
            </a:r>
            <a:r>
              <a:rPr lang="en-US" sz="1200">
                <a:cs typeface="Arial"/>
              </a:rPr>
              <a:t>change </a:t>
            </a:r>
            <a:r>
              <a:rPr lang="en-US" sz="1200">
                <a:latin typeface="+mn-lt"/>
                <a:cs typeface="Arial"/>
              </a:rPr>
              <a:t>roll-outs, we will conduct a more detailed analysis to identify each stakeholder level of influence and support towards project </a:t>
            </a:r>
            <a:r>
              <a:rPr lang="en-US" sz="1200">
                <a:cs typeface="Arial"/>
              </a:rPr>
              <a:t>X</a:t>
            </a:r>
            <a:r>
              <a:rPr lang="en-US" sz="1200">
                <a:latin typeface="+mn-lt"/>
                <a:cs typeface="Arial"/>
              </a:rPr>
              <a:t> These findings will be plotted against the engagement </a:t>
            </a:r>
            <a:r>
              <a:rPr lang="en-US" sz="1200">
                <a:cs typeface="Arial"/>
              </a:rPr>
              <a:t>m</a:t>
            </a:r>
            <a:r>
              <a:rPr lang="en-US" sz="1200">
                <a:latin typeface="+mn-lt"/>
                <a:cs typeface="Arial"/>
              </a:rPr>
              <a:t>atrix and the required change interventions will be executed. Ultimately, the aim is for all stakeholders to be champions of project </a:t>
            </a:r>
            <a:r>
              <a:rPr lang="en-US" sz="1200">
                <a:cs typeface="Arial"/>
              </a:rPr>
              <a:t>X</a:t>
            </a:r>
            <a:r>
              <a:rPr lang="en-US" sz="1200">
                <a:latin typeface="+mn-lt"/>
                <a:cs typeface="Arial"/>
              </a:rPr>
              <a:t>.</a:t>
            </a:r>
            <a:r>
              <a:rPr lang="en-US" sz="1200">
                <a:cs typeface="Arial"/>
              </a:rPr>
              <a:t> </a:t>
            </a:r>
            <a:endParaRPr lang="en-US" sz="120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AC768C2-1154-42CE-8A29-C81B3DE680B6}"/>
              </a:ext>
            </a:extLst>
          </p:cNvPr>
          <p:cNvGrpSpPr/>
          <p:nvPr/>
        </p:nvGrpSpPr>
        <p:grpSpPr>
          <a:xfrm>
            <a:off x="2709288" y="1857507"/>
            <a:ext cx="7957641" cy="4816716"/>
            <a:chOff x="1288057" y="1441962"/>
            <a:chExt cx="8336709" cy="500961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418978E-47E4-412A-830E-98916C9C1270}"/>
                </a:ext>
              </a:extLst>
            </p:cNvPr>
            <p:cNvSpPr txBox="1"/>
            <p:nvPr/>
          </p:nvSpPr>
          <p:spPr>
            <a:xfrm>
              <a:off x="5125324" y="6131477"/>
              <a:ext cx="2803735" cy="320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JM" sz="1400" b="1">
                  <a:solidFill>
                    <a:prstClr val="black"/>
                  </a:solidFill>
                </a:rPr>
                <a:t>I</a:t>
              </a:r>
              <a:r>
                <a:rPr lang="en-US" sz="1400" b="1">
                  <a:solidFill>
                    <a:prstClr val="black"/>
                  </a:solidFill>
                </a:rPr>
                <a:t>mpact of change 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5DE9DD4-3931-470E-9D66-AB038BC8CC86}"/>
                </a:ext>
              </a:extLst>
            </p:cNvPr>
            <p:cNvGrpSpPr/>
            <p:nvPr/>
          </p:nvGrpSpPr>
          <p:grpSpPr>
            <a:xfrm>
              <a:off x="1288057" y="1441962"/>
              <a:ext cx="8336709" cy="4625112"/>
              <a:chOff x="1288057" y="1441962"/>
              <a:chExt cx="8336709" cy="4625112"/>
            </a:xfrm>
          </p:grpSpPr>
          <p:sp>
            <p:nvSpPr>
              <p:cNvPr id="27" name="Text Box 3">
                <a:extLst>
                  <a:ext uri="{FF2B5EF4-FFF2-40B4-BE49-F238E27FC236}">
                    <a16:creationId xmlns:a16="http://schemas.microsoft.com/office/drawing/2014/main" id="{54E7F66E-8A24-4113-B019-FC1FBB3945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50398" y="1736640"/>
                <a:ext cx="3495402" cy="2069636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Action required: Involve extensively </a:t>
                </a:r>
                <a:endParaRPr kumimoji="0" lang="en-US" altLang="ko-KR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굴림" charset="-127"/>
                </a:endParaRPr>
              </a:p>
              <a:p>
                <a:pPr marL="119063" marR="0" lvl="0" indent="-119063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Involve and consult as much as possible</a:t>
                </a:r>
              </a:p>
              <a:p>
                <a:pPr marL="119063" marR="0" lvl="0" indent="-119063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Involve as change champions to sell the change to others &amp; ‘pull’ others through</a:t>
                </a:r>
              </a:p>
              <a:p>
                <a:pPr marL="119063" marR="0" lvl="0" indent="-119063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Engage to ensure an effective coalition</a:t>
                </a:r>
                <a:endParaRPr kumimoji="0" lang="en-US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</a:endParaRPr>
              </a:p>
              <a:p>
                <a:pPr marL="0" marR="0" lvl="0" indent="0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ko-KR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굴림" charset="-127"/>
                </a:endParaRPr>
              </a:p>
            </p:txBody>
          </p:sp>
          <p:sp>
            <p:nvSpPr>
              <p:cNvPr id="28" name="Text Box 4">
                <a:extLst>
                  <a:ext uri="{FF2B5EF4-FFF2-40B4-BE49-F238E27FC236}">
                    <a16:creationId xmlns:a16="http://schemas.microsoft.com/office/drawing/2014/main" id="{E5D016EA-B408-458D-AB1B-E8693DAA85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9895" y="1700061"/>
                <a:ext cx="3902643" cy="2132376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Action required: Monitor and address </a:t>
                </a:r>
                <a:r>
                  <a:rPr lang="en-US" altLang="ko-KR" sz="1200" b="1" i="1" kern="0">
                    <a:solidFill>
                      <a:srgbClr val="000000"/>
                    </a:solidFill>
                    <a:latin typeface="+mn-lt"/>
                    <a:ea typeface="굴림" charset="-127"/>
                  </a:rPr>
                  <a:t>c</a:t>
                </a:r>
                <a:r>
                  <a:rPr kumimoji="0" lang="en-US" altLang="ko-KR" sz="1200" b="1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concerns</a:t>
                </a:r>
              </a:p>
              <a:p>
                <a:pPr marL="119063" marR="0" lvl="0" indent="-119063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Manage proactively</a:t>
                </a:r>
              </a:p>
              <a:p>
                <a:pPr marL="119063" marR="0" lvl="0" indent="-119063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Identify actions &amp; next steps</a:t>
                </a:r>
              </a:p>
              <a:p>
                <a:pPr marL="119063" marR="0" lvl="0" indent="-119063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Sell the benefits</a:t>
                </a:r>
              </a:p>
              <a:p>
                <a:pPr marL="119063" marR="0" lvl="0" indent="-119063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Monitor feedback</a:t>
                </a:r>
              </a:p>
              <a:p>
                <a:pPr marL="119063" marR="0" lvl="0" indent="-119063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Involve in ideas generation, validation workshops, risk planning and issue management</a:t>
                </a:r>
              </a:p>
              <a:p>
                <a:pPr marL="0" marR="0" lvl="0" indent="0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ko-KR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굴림" charset="-127"/>
                </a:endParaRPr>
              </a:p>
              <a:p>
                <a:pPr marL="0" marR="0" lvl="0" indent="0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</a:endParaRPr>
              </a:p>
            </p:txBody>
          </p: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193330CC-6A7D-4032-8838-62F94D2FA8B7}"/>
                  </a:ext>
                </a:extLst>
              </p:cNvPr>
              <p:cNvCxnSpPr/>
              <p:nvPr/>
            </p:nvCxnSpPr>
            <p:spPr>
              <a:xfrm>
                <a:off x="1720813" y="1572436"/>
                <a:ext cx="0" cy="4494638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843593"/>
                </a:solidFill>
                <a:prstDash val="solid"/>
                <a:miter lim="800000"/>
                <a:headEnd type="triangle"/>
                <a:tailEnd type="none"/>
              </a:ln>
              <a:effectLst/>
            </p:spPr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D8528DC1-E19E-4292-B545-8B73BC058572}"/>
                  </a:ext>
                </a:extLst>
              </p:cNvPr>
              <p:cNvCxnSpPr/>
              <p:nvPr/>
            </p:nvCxnSpPr>
            <p:spPr>
              <a:xfrm flipV="1">
                <a:off x="1736323" y="6055938"/>
                <a:ext cx="7888443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843593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4F7A7F9-CF5E-4903-9D89-36C40D2B73DF}"/>
                  </a:ext>
                </a:extLst>
              </p:cNvPr>
              <p:cNvSpPr txBox="1"/>
              <p:nvPr/>
            </p:nvSpPr>
            <p:spPr>
              <a:xfrm rot="16200000">
                <a:off x="911478" y="3783969"/>
                <a:ext cx="1075596" cy="322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400" b="1">
                    <a:solidFill>
                      <a:prstClr val="black"/>
                    </a:solidFill>
                  </a:rPr>
                  <a:t>Influence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7B71BF6-E70B-4EC0-84B8-7FE8D0C62239}"/>
                  </a:ext>
                </a:extLst>
              </p:cNvPr>
              <p:cNvCxnSpPr/>
              <p:nvPr/>
            </p:nvCxnSpPr>
            <p:spPr>
              <a:xfrm>
                <a:off x="5680545" y="1531867"/>
                <a:ext cx="0" cy="4524071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E523AA3-D665-40A2-801B-FD7A7F6F36A2}"/>
                  </a:ext>
                </a:extLst>
              </p:cNvPr>
              <p:cNvCxnSpPr/>
              <p:nvPr/>
            </p:nvCxnSpPr>
            <p:spPr>
              <a:xfrm flipV="1">
                <a:off x="1710815" y="3845226"/>
                <a:ext cx="7819110" cy="3125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34" name="Text Box 5">
                <a:extLst>
                  <a:ext uri="{FF2B5EF4-FFF2-40B4-BE49-F238E27FC236}">
                    <a16:creationId xmlns:a16="http://schemas.microsoft.com/office/drawing/2014/main" id="{C9FFD56B-0802-41A0-AEC0-A886531E29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29984" y="3953487"/>
                <a:ext cx="3470757" cy="1349081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ko-KR" sz="1200" b="1" i="1" kern="0" noProof="0">
                  <a:solidFill>
                    <a:srgbClr val="000000"/>
                  </a:solidFill>
                  <a:latin typeface="+mn-lt"/>
                  <a:ea typeface="굴림" charset="-127"/>
                </a:endParaRPr>
              </a:p>
              <a:p>
                <a:pPr marL="0" marR="0" lvl="0" indent="0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Action required: Communicate</a:t>
                </a:r>
                <a:endParaRPr kumimoji="0" lang="en-US" altLang="ko-KR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굴림" charset="-127"/>
                </a:endParaRPr>
              </a:p>
              <a:p>
                <a:pPr marL="119063" marR="0" lvl="0" indent="-119063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Keep communicating and selling the benefits</a:t>
                </a:r>
              </a:p>
              <a:p>
                <a:pPr marL="119063" marR="0" lvl="0" indent="-119063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Monitor to ensure they are receiving the correct information</a:t>
                </a:r>
              </a:p>
            </p:txBody>
          </p:sp>
          <p:sp>
            <p:nvSpPr>
              <p:cNvPr id="35" name="Text Box 6">
                <a:extLst>
                  <a:ext uri="{FF2B5EF4-FFF2-40B4-BE49-F238E27FC236}">
                    <a16:creationId xmlns:a16="http://schemas.microsoft.com/office/drawing/2014/main" id="{EE5CA580-F350-4D47-AAE8-04EC31C4E5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77902" y="4210583"/>
                <a:ext cx="3757533" cy="1722319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Action required: Inform</a:t>
                </a:r>
              </a:p>
              <a:p>
                <a:pPr marL="119063" marR="0" lvl="0" indent="-119063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Keep stakeholders in the loop and provide regular updates</a:t>
                </a:r>
              </a:p>
              <a:p>
                <a:pPr marL="119063" marR="0" lvl="0" indent="-119063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굴림" charset="-127"/>
                  </a:rPr>
                  <a:t>Ensure they understand the changes that will take place and encourage them to sponsor the initiative, even if they are not directly impacted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9EAAAF1-E384-4439-ABED-8558317BD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935" y="1467045"/>
                <a:ext cx="2435985" cy="224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9pPr>
              </a:lstStyle>
              <a:p>
                <a:pPr algn="l" defTabSz="456971">
                  <a:lnSpc>
                    <a:spcPct val="100000"/>
                  </a:lnSpc>
                  <a:buClr>
                    <a:srgbClr val="002960"/>
                  </a:buClr>
                  <a:defRPr/>
                </a:pPr>
                <a:r>
                  <a:rPr lang="en-JM" sz="1400" b="1">
                    <a:solidFill>
                      <a:srgbClr val="7E38AB"/>
                    </a:solidFill>
                    <a:latin typeface="+mn-lt"/>
                    <a:ea typeface="ＭＳ Ｐゴシック"/>
                    <a:cs typeface="Calibri" panose="020F0502020204030204" pitchFamily="34" charset="0"/>
                  </a:rPr>
                  <a:t>Keep satisfied </a:t>
                </a:r>
                <a:endParaRPr lang="en-US" sz="1400" b="1">
                  <a:solidFill>
                    <a:srgbClr val="7E38AB"/>
                  </a:solidFill>
                  <a:latin typeface="+mn-lt"/>
                  <a:ea typeface="ＭＳ Ｐゴシック"/>
                  <a:cs typeface="Calibri" panose="020F0502020204030204" pitchFamily="34" charset="0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700055E-A277-460F-9904-BE60D82F2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3654" y="1441962"/>
                <a:ext cx="2435985" cy="224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9pPr>
              </a:lstStyle>
              <a:p>
                <a:pPr algn="l" defTabSz="456971">
                  <a:lnSpc>
                    <a:spcPct val="100000"/>
                  </a:lnSpc>
                  <a:buClr>
                    <a:srgbClr val="002960"/>
                  </a:buClr>
                  <a:defRPr/>
                </a:pPr>
                <a:r>
                  <a:rPr lang="en-JM" sz="1400" b="1">
                    <a:solidFill>
                      <a:srgbClr val="7E38AB"/>
                    </a:solidFill>
                    <a:latin typeface="+mn-lt"/>
                    <a:ea typeface="ＭＳ Ｐゴシック"/>
                    <a:cs typeface="Calibri" panose="020F0502020204030204" pitchFamily="34" charset="0"/>
                  </a:rPr>
                  <a:t>Involve and engage </a:t>
                </a:r>
                <a:endParaRPr lang="en-US" sz="1400" b="1">
                  <a:solidFill>
                    <a:srgbClr val="7E38AB"/>
                  </a:solidFill>
                  <a:latin typeface="+mn-lt"/>
                  <a:ea typeface="ＭＳ Ｐゴシック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6CF3BBC-810F-450A-9D7D-4F327898E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3458" y="3978244"/>
                <a:ext cx="2435985" cy="224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9pPr>
              </a:lstStyle>
              <a:p>
                <a:pPr algn="l" defTabSz="456971">
                  <a:lnSpc>
                    <a:spcPct val="100000"/>
                  </a:lnSpc>
                  <a:buClr>
                    <a:srgbClr val="002960"/>
                  </a:buClr>
                  <a:defRPr/>
                </a:pPr>
                <a:r>
                  <a:rPr lang="en-JM" sz="1400" b="1">
                    <a:solidFill>
                      <a:srgbClr val="7E38AB"/>
                    </a:solidFill>
                    <a:latin typeface="+mn-lt"/>
                    <a:ea typeface="ＭＳ Ｐゴシック"/>
                    <a:cs typeface="Calibri" panose="020F0502020204030204" pitchFamily="34" charset="0"/>
                  </a:rPr>
                  <a:t>Monitor</a:t>
                </a:r>
                <a:endParaRPr lang="en-US" sz="1400" b="1">
                  <a:solidFill>
                    <a:srgbClr val="7E38AB"/>
                  </a:solidFill>
                  <a:latin typeface="+mn-lt"/>
                  <a:ea typeface="ＭＳ Ｐゴシック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B8AD6E6-26FB-422B-9D82-E3FF7910F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0398" y="3960412"/>
                <a:ext cx="2435985" cy="224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Credit Suisse Type Light" pitchFamily="34" charset="0"/>
                    <a:ea typeface="+mn-ea"/>
                    <a:cs typeface="+mn-cs"/>
                  </a:defRPr>
                </a:lvl9pPr>
              </a:lstStyle>
              <a:p>
                <a:pPr algn="l" defTabSz="456971">
                  <a:lnSpc>
                    <a:spcPct val="100000"/>
                  </a:lnSpc>
                  <a:buClr>
                    <a:srgbClr val="002960"/>
                  </a:buClr>
                  <a:defRPr/>
                </a:pPr>
                <a:r>
                  <a:rPr lang="en-JM" sz="1400" b="1">
                    <a:solidFill>
                      <a:srgbClr val="7E38AB"/>
                    </a:solidFill>
                    <a:latin typeface="+mn-lt"/>
                    <a:ea typeface="ＭＳ Ｐゴシック"/>
                    <a:cs typeface="Calibri" panose="020F0502020204030204" pitchFamily="34" charset="0"/>
                  </a:rPr>
                  <a:t>Keep informed</a:t>
                </a:r>
                <a:endParaRPr lang="en-US" sz="1400" b="1">
                  <a:solidFill>
                    <a:srgbClr val="7E38AB"/>
                  </a:solidFill>
                  <a:latin typeface="+mn-lt"/>
                  <a:ea typeface="ＭＳ Ｐゴシック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40" name="Slide Number Placeholder 3">
            <a:extLst>
              <a:ext uri="{FF2B5EF4-FFF2-40B4-BE49-F238E27FC236}">
                <a16:creationId xmlns:a16="http://schemas.microsoft.com/office/drawing/2014/main" id="{4746FD13-CFD0-4727-9052-9F9B1B40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9719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>
                <a:solidFill>
                  <a:srgbClr val="792989"/>
                </a:solidFill>
              </a:rPr>
              <a:t>Part 2</a:t>
            </a:r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E446B032-11BD-4093-9034-D703DD7A7F17}"/>
              </a:ext>
            </a:extLst>
          </p:cNvPr>
          <p:cNvSpPr txBox="1">
            <a:spLocks/>
          </p:cNvSpPr>
          <p:nvPr/>
        </p:nvSpPr>
        <p:spPr>
          <a:xfrm>
            <a:off x="6477000" y="457200"/>
            <a:ext cx="5105400" cy="6172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Stakeholder engagement and communication strategy</a:t>
            </a:r>
          </a:p>
        </p:txBody>
      </p:sp>
    </p:spTree>
    <p:extLst>
      <p:ext uri="{BB962C8B-B14F-4D97-AF65-F5344CB8AC3E}">
        <p14:creationId xmlns:p14="http://schemas.microsoft.com/office/powerpoint/2010/main" val="2557127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BD8154-AE68-4219-9D60-0CA34CE6975A}"/>
              </a:ext>
            </a:extLst>
          </p:cNvPr>
          <p:cNvSpPr txBox="1"/>
          <p:nvPr/>
        </p:nvSpPr>
        <p:spPr>
          <a:xfrm>
            <a:off x="433137" y="469170"/>
            <a:ext cx="98650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Change management team’s goal for project X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0CA80B-DDD3-4116-86DC-7E19CE650814}"/>
              </a:ext>
            </a:extLst>
          </p:cNvPr>
          <p:cNvSpPr txBox="1"/>
          <p:nvPr/>
        </p:nvSpPr>
        <p:spPr>
          <a:xfrm>
            <a:off x="9428680" y="6172418"/>
            <a:ext cx="780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1400" b="1">
                <a:solidFill>
                  <a:prstClr val="black"/>
                </a:solidFill>
              </a:rPr>
              <a:t>Time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5B99355-36AB-4B41-9C38-BA091BDFCD84}"/>
              </a:ext>
            </a:extLst>
          </p:cNvPr>
          <p:cNvCxnSpPr/>
          <p:nvPr/>
        </p:nvCxnSpPr>
        <p:spPr>
          <a:xfrm>
            <a:off x="3043069" y="1998515"/>
            <a:ext cx="0" cy="4206240"/>
          </a:xfrm>
          <a:prstGeom prst="straightConnector1">
            <a:avLst/>
          </a:prstGeom>
          <a:noFill/>
          <a:ln w="28575" cap="flat" cmpd="sng" algn="ctr">
            <a:solidFill>
              <a:srgbClr val="843593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1BE56BB-A51B-4C29-8BC6-CE6997E316F9}"/>
              </a:ext>
            </a:extLst>
          </p:cNvPr>
          <p:cNvCxnSpPr/>
          <p:nvPr/>
        </p:nvCxnSpPr>
        <p:spPr>
          <a:xfrm flipV="1">
            <a:off x="3026498" y="6209469"/>
            <a:ext cx="8676000" cy="0"/>
          </a:xfrm>
          <a:prstGeom prst="straightConnector1">
            <a:avLst/>
          </a:prstGeom>
          <a:noFill/>
          <a:ln w="28575" cap="flat" cmpd="sng" algn="ctr">
            <a:solidFill>
              <a:srgbClr val="84359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334AD7C-8A3A-4330-8A77-924A260D3075}"/>
              </a:ext>
            </a:extLst>
          </p:cNvPr>
          <p:cNvSpPr txBox="1"/>
          <p:nvPr/>
        </p:nvSpPr>
        <p:spPr>
          <a:xfrm rot="16200000">
            <a:off x="1857633" y="3517994"/>
            <a:ext cx="1891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1400" b="1">
                <a:solidFill>
                  <a:prstClr val="black"/>
                </a:solidFill>
              </a:rPr>
              <a:t>Support for change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D195D9-19C4-4569-8334-FA8FBF159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9190" y="1769254"/>
            <a:ext cx="2918230" cy="22597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/>
          <a:lstStyle/>
          <a:p>
            <a:pPr marL="182563" indent="-182563" algn="ctr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defRPr/>
            </a:pPr>
            <a:r>
              <a:rPr lang="en-US" sz="1600" b="1">
                <a:solidFill>
                  <a:prstClr val="black"/>
                </a:solidFill>
                <a:cs typeface="Calibri" pitchFamily="34" charset="0"/>
              </a:rPr>
              <a:t>Change commitment curve</a:t>
            </a:r>
          </a:p>
        </p:txBody>
      </p:sp>
      <p:sp>
        <p:nvSpPr>
          <p:cNvPr id="8" name="Freeform 23">
            <a:extLst>
              <a:ext uri="{FF2B5EF4-FFF2-40B4-BE49-F238E27FC236}">
                <a16:creationId xmlns:a16="http://schemas.microsoft.com/office/drawing/2014/main" id="{47BC40D9-7455-4514-8141-970952C71636}"/>
              </a:ext>
            </a:extLst>
          </p:cNvPr>
          <p:cNvSpPr>
            <a:spLocks/>
          </p:cNvSpPr>
          <p:nvPr/>
        </p:nvSpPr>
        <p:spPr bwMode="auto">
          <a:xfrm>
            <a:off x="3347743" y="2053840"/>
            <a:ext cx="6997187" cy="2092593"/>
          </a:xfrm>
          <a:custGeom>
            <a:avLst/>
            <a:gdLst>
              <a:gd name="T0" fmla="*/ 0 w 4355"/>
              <a:gd name="T1" fmla="*/ 1361 h 1361"/>
              <a:gd name="T2" fmla="*/ 1406 w 4355"/>
              <a:gd name="T3" fmla="*/ 1225 h 1361"/>
              <a:gd name="T4" fmla="*/ 2994 w 4355"/>
              <a:gd name="T5" fmla="*/ 771 h 1361"/>
              <a:gd name="T6" fmla="*/ 4355 w 4355"/>
              <a:gd name="T7" fmla="*/ 0 h 1361"/>
              <a:gd name="T8" fmla="*/ 0 60000 65536"/>
              <a:gd name="T9" fmla="*/ 0 60000 65536"/>
              <a:gd name="T10" fmla="*/ 0 60000 65536"/>
              <a:gd name="T11" fmla="*/ 0 60000 65536"/>
              <a:gd name="T12" fmla="*/ 0 w 4355"/>
              <a:gd name="T13" fmla="*/ 0 h 1361"/>
              <a:gd name="T14" fmla="*/ 4355 w 4355"/>
              <a:gd name="T15" fmla="*/ 1361 h 136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55" h="1361">
                <a:moveTo>
                  <a:pt x="0" y="1361"/>
                </a:moveTo>
                <a:cubicBezTo>
                  <a:pt x="453" y="1342"/>
                  <a:pt x="907" y="1323"/>
                  <a:pt x="1406" y="1225"/>
                </a:cubicBezTo>
                <a:cubicBezTo>
                  <a:pt x="1905" y="1127"/>
                  <a:pt x="2502" y="975"/>
                  <a:pt x="2994" y="771"/>
                </a:cubicBezTo>
                <a:cubicBezTo>
                  <a:pt x="3486" y="567"/>
                  <a:pt x="4128" y="129"/>
                  <a:pt x="4355" y="0"/>
                </a:cubicBezTo>
              </a:path>
            </a:pathLst>
          </a:custGeom>
          <a:noFill/>
          <a:ln w="28575">
            <a:solidFill>
              <a:srgbClr val="BBA9EF"/>
            </a:solidFill>
            <a:round/>
            <a:headEnd type="none" w="med" len="med"/>
            <a:tailEnd type="arrow" w="med" len="med"/>
          </a:ln>
        </p:spPr>
        <p:txBody>
          <a:bodyPr wrap="none" lIns="72000" tIns="72000" rIns="72000" bIns="72000"/>
          <a:lstStyle/>
          <a:p>
            <a:pPr algn="ctr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/>
            </a:pPr>
            <a:endParaRPr lang="en-AU" sz="1100" kern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2F2A0D32-3659-4544-ABD3-020BBBF7AB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9099" y="4232879"/>
            <a:ext cx="195411" cy="144000"/>
          </a:xfrm>
          <a:prstGeom prst="triangle">
            <a:avLst>
              <a:gd name="adj" fmla="val 50000"/>
            </a:avLst>
          </a:prstGeom>
          <a:solidFill>
            <a:srgbClr val="A5A5A5">
              <a:lumMod val="60000"/>
              <a:lumOff val="40000"/>
            </a:srgbClr>
          </a:solidFill>
          <a:ln w="6350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lIns="72000" tIns="612000" rIns="72000" bIns="0" anchor="b"/>
          <a:lstStyle/>
          <a:p>
            <a:pPr algn="ctr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/>
            </a:pPr>
            <a:r>
              <a:rPr lang="en-JM" sz="1400" b="1" kern="0">
                <a:solidFill>
                  <a:prstClr val="black"/>
                </a:solidFill>
                <a:cs typeface="Calibri" pitchFamily="34" charset="0"/>
              </a:rPr>
              <a:t>  Informed</a:t>
            </a:r>
            <a:endParaRPr lang="en-US" sz="1400" b="1" kern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93F7DBEA-E7C7-4CC8-B087-CE4B0EF34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006" y="3892817"/>
            <a:ext cx="195411" cy="144000"/>
          </a:xfrm>
          <a:prstGeom prst="triangle">
            <a:avLst>
              <a:gd name="adj" fmla="val 50000"/>
            </a:avLst>
          </a:prstGeom>
          <a:solidFill>
            <a:srgbClr val="A5A5A5"/>
          </a:solidFill>
          <a:ln w="6350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lIns="72000" tIns="612000" rIns="72000" bIns="0" anchor="b"/>
          <a:lstStyle/>
          <a:p>
            <a:pPr algn="ctr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/>
            </a:pPr>
            <a:r>
              <a:rPr lang="en-US" sz="1400" b="1" kern="0">
                <a:solidFill>
                  <a:prstClr val="black"/>
                </a:solidFill>
                <a:cs typeface="Calibri" pitchFamily="34" charset="0"/>
              </a:rPr>
              <a:t>Understand</a:t>
            </a:r>
          </a:p>
        </p:txBody>
      </p:sp>
      <p:sp>
        <p:nvSpPr>
          <p:cNvPr id="11" name="AutoShape 9">
            <a:extLst>
              <a:ext uri="{FF2B5EF4-FFF2-40B4-BE49-F238E27FC236}">
                <a16:creationId xmlns:a16="http://schemas.microsoft.com/office/drawing/2014/main" id="{AA35695B-0B07-4688-8207-3060B2A3B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6016" y="3351113"/>
            <a:ext cx="195411" cy="144000"/>
          </a:xfrm>
          <a:prstGeom prst="triangle">
            <a:avLst>
              <a:gd name="adj" fmla="val 50000"/>
            </a:avLst>
          </a:prstGeom>
          <a:solidFill>
            <a:srgbClr val="A5A5A5">
              <a:lumMod val="75000"/>
            </a:srgbClr>
          </a:solidFill>
          <a:ln w="6350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lIns="72000" tIns="612000" rIns="72000" bIns="0" anchor="b"/>
          <a:lstStyle/>
          <a:p>
            <a:pPr algn="ctr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/>
            </a:pPr>
            <a:r>
              <a:rPr lang="en-US" sz="1400" b="1" kern="0">
                <a:solidFill>
                  <a:prstClr val="black"/>
                </a:solidFill>
                <a:cs typeface="Calibri" pitchFamily="34" charset="0"/>
              </a:rPr>
              <a:t>Buy-In</a:t>
            </a:r>
          </a:p>
        </p:txBody>
      </p:sp>
      <p:sp>
        <p:nvSpPr>
          <p:cNvPr id="12" name="AutoShape 10">
            <a:extLst>
              <a:ext uri="{FF2B5EF4-FFF2-40B4-BE49-F238E27FC236}">
                <a16:creationId xmlns:a16="http://schemas.microsoft.com/office/drawing/2014/main" id="{9A70785E-62C7-4A48-B115-37FD83B6E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5714" y="2406441"/>
            <a:ext cx="195411" cy="144000"/>
          </a:xfrm>
          <a:prstGeom prst="triangle">
            <a:avLst>
              <a:gd name="adj" fmla="val 50000"/>
            </a:avLst>
          </a:prstGeom>
          <a:solidFill>
            <a:srgbClr val="A5A5A5">
              <a:lumMod val="50000"/>
            </a:srgbClr>
          </a:solidFill>
          <a:ln w="6350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lIns="72000" tIns="612000" rIns="72000" bIns="0" anchor="b"/>
          <a:lstStyle/>
          <a:p>
            <a:pPr algn="ctr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/>
            </a:pPr>
            <a:r>
              <a:rPr lang="en-US" sz="1400" b="1" kern="0">
                <a:solidFill>
                  <a:prstClr val="black"/>
                </a:solidFill>
                <a:cs typeface="Calibri" pitchFamily="34" charset="0"/>
              </a:rPr>
              <a:t>Commit</a:t>
            </a:r>
          </a:p>
        </p:txBody>
      </p:sp>
      <p:sp>
        <p:nvSpPr>
          <p:cNvPr id="13" name="Text Box 12">
            <a:extLst>
              <a:ext uri="{FF2B5EF4-FFF2-40B4-BE49-F238E27FC236}">
                <a16:creationId xmlns:a16="http://schemas.microsoft.com/office/drawing/2014/main" id="{959442C5-0B5F-4B93-B337-650C5A85B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3843" y="4360197"/>
            <a:ext cx="1162796" cy="39906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square" lIns="72000" tIns="72000" rIns="72000" bIns="72000" anchor="ctr">
            <a:noAutofit/>
          </a:bodyPr>
          <a:lstStyle/>
          <a:p>
            <a:pPr algn="ctr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defRPr/>
            </a:pPr>
            <a:r>
              <a:rPr lang="en-US" sz="1200" i="1" kern="0">
                <a:solidFill>
                  <a:srgbClr val="C00000"/>
                </a:solidFill>
                <a:cs typeface="Calibri" pitchFamily="34" charset="0"/>
              </a:rPr>
              <a:t>Negative perception</a:t>
            </a:r>
          </a:p>
        </p:txBody>
      </p:sp>
      <p:sp>
        <p:nvSpPr>
          <p:cNvPr id="14" name="Freeform 31">
            <a:extLst>
              <a:ext uri="{FF2B5EF4-FFF2-40B4-BE49-F238E27FC236}">
                <a16:creationId xmlns:a16="http://schemas.microsoft.com/office/drawing/2014/main" id="{FDF84DDB-24D3-4E23-A187-97D90EA9F13B}"/>
              </a:ext>
            </a:extLst>
          </p:cNvPr>
          <p:cNvSpPr>
            <a:spLocks/>
          </p:cNvSpPr>
          <p:nvPr/>
        </p:nvSpPr>
        <p:spPr bwMode="auto">
          <a:xfrm>
            <a:off x="6153126" y="4307052"/>
            <a:ext cx="241658" cy="258643"/>
          </a:xfrm>
          <a:custGeom>
            <a:avLst/>
            <a:gdLst>
              <a:gd name="T0" fmla="*/ 0 w 79"/>
              <a:gd name="T1" fmla="*/ 0 h 198"/>
              <a:gd name="T2" fmla="*/ 0 w 79"/>
              <a:gd name="T3" fmla="*/ 198 h 198"/>
              <a:gd name="T4" fmla="*/ 79 w 79"/>
              <a:gd name="T5" fmla="*/ 198 h 198"/>
              <a:gd name="T6" fmla="*/ 0 60000 65536"/>
              <a:gd name="T7" fmla="*/ 0 60000 65536"/>
              <a:gd name="T8" fmla="*/ 0 60000 65536"/>
              <a:gd name="T9" fmla="*/ 0 w 79"/>
              <a:gd name="T10" fmla="*/ 0 h 198"/>
              <a:gd name="T11" fmla="*/ 79 w 79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9" h="198">
                <a:moveTo>
                  <a:pt x="0" y="0"/>
                </a:moveTo>
                <a:lnTo>
                  <a:pt x="0" y="198"/>
                </a:lnTo>
                <a:lnTo>
                  <a:pt x="79" y="198"/>
                </a:lnTo>
              </a:path>
            </a:pathLst>
          </a:custGeom>
          <a:noFill/>
          <a:ln w="2857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algn="ctr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/>
            </a:pPr>
            <a:endParaRPr lang="en-AU" sz="1050" kern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15" name="Freeform 45">
            <a:extLst>
              <a:ext uri="{FF2B5EF4-FFF2-40B4-BE49-F238E27FC236}">
                <a16:creationId xmlns:a16="http://schemas.microsoft.com/office/drawing/2014/main" id="{A2B18771-9509-4872-AA3E-091D53C0429F}"/>
              </a:ext>
            </a:extLst>
          </p:cNvPr>
          <p:cNvSpPr>
            <a:spLocks/>
          </p:cNvSpPr>
          <p:nvPr/>
        </p:nvSpPr>
        <p:spPr bwMode="auto">
          <a:xfrm>
            <a:off x="3347744" y="2053840"/>
            <a:ext cx="3498592" cy="2092593"/>
          </a:xfrm>
          <a:custGeom>
            <a:avLst/>
            <a:gdLst>
              <a:gd name="T0" fmla="*/ 0 w 4355"/>
              <a:gd name="T1" fmla="*/ 1361 h 1361"/>
              <a:gd name="T2" fmla="*/ 1406 w 4355"/>
              <a:gd name="T3" fmla="*/ 1225 h 1361"/>
              <a:gd name="T4" fmla="*/ 2994 w 4355"/>
              <a:gd name="T5" fmla="*/ 771 h 1361"/>
              <a:gd name="T6" fmla="*/ 4355 w 4355"/>
              <a:gd name="T7" fmla="*/ 0 h 1361"/>
              <a:gd name="T8" fmla="*/ 0 60000 65536"/>
              <a:gd name="T9" fmla="*/ 0 60000 65536"/>
              <a:gd name="T10" fmla="*/ 0 60000 65536"/>
              <a:gd name="T11" fmla="*/ 0 60000 65536"/>
              <a:gd name="T12" fmla="*/ 0 w 4355"/>
              <a:gd name="T13" fmla="*/ 0 h 1361"/>
              <a:gd name="T14" fmla="*/ 4355 w 4355"/>
              <a:gd name="T15" fmla="*/ 1361 h 136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55" h="1361">
                <a:moveTo>
                  <a:pt x="0" y="1361"/>
                </a:moveTo>
                <a:cubicBezTo>
                  <a:pt x="453" y="1342"/>
                  <a:pt x="907" y="1323"/>
                  <a:pt x="1406" y="1225"/>
                </a:cubicBezTo>
                <a:cubicBezTo>
                  <a:pt x="1905" y="1127"/>
                  <a:pt x="2502" y="975"/>
                  <a:pt x="2994" y="771"/>
                </a:cubicBezTo>
                <a:cubicBezTo>
                  <a:pt x="3486" y="567"/>
                  <a:pt x="4128" y="129"/>
                  <a:pt x="4355" y="0"/>
                </a:cubicBezTo>
              </a:path>
            </a:pathLst>
          </a:custGeom>
          <a:noFill/>
          <a:ln w="28575">
            <a:solidFill>
              <a:srgbClr val="F0E4FA"/>
            </a:solidFill>
            <a:round/>
            <a:headEnd type="none" w="med" len="med"/>
            <a:tailEnd type="arrow" w="med" len="med"/>
          </a:ln>
        </p:spPr>
        <p:txBody>
          <a:bodyPr wrap="none" lIns="72000" tIns="72000" rIns="72000" bIns="72000"/>
          <a:lstStyle/>
          <a:p>
            <a:pPr algn="ctr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/>
            </a:pPr>
            <a:endParaRPr lang="en-AU" sz="1100" kern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16" name="Freeform 46">
            <a:extLst>
              <a:ext uri="{FF2B5EF4-FFF2-40B4-BE49-F238E27FC236}">
                <a16:creationId xmlns:a16="http://schemas.microsoft.com/office/drawing/2014/main" id="{7CD447C2-016A-45A3-B70C-AFF1CF4B0F2A}"/>
              </a:ext>
            </a:extLst>
          </p:cNvPr>
          <p:cNvSpPr>
            <a:spLocks/>
          </p:cNvSpPr>
          <p:nvPr/>
        </p:nvSpPr>
        <p:spPr bwMode="auto">
          <a:xfrm>
            <a:off x="3347742" y="2053840"/>
            <a:ext cx="5259459" cy="2092593"/>
          </a:xfrm>
          <a:custGeom>
            <a:avLst/>
            <a:gdLst>
              <a:gd name="T0" fmla="*/ 0 w 4355"/>
              <a:gd name="T1" fmla="*/ 1361 h 1361"/>
              <a:gd name="T2" fmla="*/ 1406 w 4355"/>
              <a:gd name="T3" fmla="*/ 1225 h 1361"/>
              <a:gd name="T4" fmla="*/ 2994 w 4355"/>
              <a:gd name="T5" fmla="*/ 771 h 1361"/>
              <a:gd name="T6" fmla="*/ 4355 w 4355"/>
              <a:gd name="T7" fmla="*/ 0 h 1361"/>
              <a:gd name="T8" fmla="*/ 0 60000 65536"/>
              <a:gd name="T9" fmla="*/ 0 60000 65536"/>
              <a:gd name="T10" fmla="*/ 0 60000 65536"/>
              <a:gd name="T11" fmla="*/ 0 60000 65536"/>
              <a:gd name="T12" fmla="*/ 0 w 4355"/>
              <a:gd name="T13" fmla="*/ 0 h 1361"/>
              <a:gd name="T14" fmla="*/ 4355 w 4355"/>
              <a:gd name="T15" fmla="*/ 1361 h 136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55" h="1361">
                <a:moveTo>
                  <a:pt x="0" y="1361"/>
                </a:moveTo>
                <a:cubicBezTo>
                  <a:pt x="453" y="1342"/>
                  <a:pt x="907" y="1323"/>
                  <a:pt x="1406" y="1225"/>
                </a:cubicBezTo>
                <a:cubicBezTo>
                  <a:pt x="1905" y="1127"/>
                  <a:pt x="2502" y="975"/>
                  <a:pt x="2994" y="771"/>
                </a:cubicBezTo>
                <a:cubicBezTo>
                  <a:pt x="3486" y="567"/>
                  <a:pt x="4128" y="129"/>
                  <a:pt x="4355" y="0"/>
                </a:cubicBezTo>
              </a:path>
            </a:pathLst>
          </a:custGeom>
          <a:noFill/>
          <a:ln w="28575">
            <a:solidFill>
              <a:srgbClr val="E0CEFE"/>
            </a:solidFill>
            <a:round/>
            <a:headEnd type="none" w="med" len="med"/>
            <a:tailEnd type="arrow" w="med" len="med"/>
          </a:ln>
        </p:spPr>
        <p:txBody>
          <a:bodyPr wrap="none" lIns="72000" tIns="72000" rIns="72000" bIns="72000"/>
          <a:lstStyle/>
          <a:p>
            <a:pPr algn="ctr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/>
            </a:pPr>
            <a:endParaRPr lang="en-AU" sz="1100" kern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17" name="AutoShape 7">
            <a:extLst>
              <a:ext uri="{FF2B5EF4-FFF2-40B4-BE49-F238E27FC236}">
                <a16:creationId xmlns:a16="http://schemas.microsoft.com/office/drawing/2014/main" id="{A7B19158-68A0-4C5C-87C3-B205226FA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0109" y="4264352"/>
            <a:ext cx="195411" cy="144000"/>
          </a:xfrm>
          <a:prstGeom prst="triangle">
            <a:avLst>
              <a:gd name="adj" fmla="val 50000"/>
            </a:avLst>
          </a:prstGeom>
          <a:solidFill>
            <a:srgbClr val="A5A5A5">
              <a:lumMod val="40000"/>
              <a:lumOff val="60000"/>
            </a:srgbClr>
          </a:solidFill>
          <a:ln w="6350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lIns="72000" tIns="612000" rIns="72000" bIns="0" anchor="b"/>
          <a:lstStyle/>
          <a:p>
            <a:pPr lvl="1" algn="ctr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/>
            </a:pPr>
            <a:r>
              <a:rPr lang="en-US" sz="1400" b="1" kern="0">
                <a:solidFill>
                  <a:prstClr val="black"/>
                </a:solidFill>
                <a:cs typeface="Calibri" pitchFamily="34" charset="0"/>
              </a:rPr>
              <a:t>Unfamiliar      </a:t>
            </a:r>
          </a:p>
        </p:txBody>
      </p:sp>
      <p:sp>
        <p:nvSpPr>
          <p:cNvPr id="18" name="Rectangle 124">
            <a:extLst>
              <a:ext uri="{FF2B5EF4-FFF2-40B4-BE49-F238E27FC236}">
                <a16:creationId xmlns:a16="http://schemas.microsoft.com/office/drawing/2014/main" id="{735468A1-9CB1-4B8C-9A41-673C9738D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9772" y="4281429"/>
            <a:ext cx="1702645" cy="1791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2F2F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171450" indent="-17145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150">
                <a:solidFill>
                  <a:srgbClr val="000000"/>
                </a:solidFill>
                <a:cs typeface="Calibri" pitchFamily="34" charset="0"/>
              </a:rPr>
              <a:t>Shows signs of buy-in for the change</a:t>
            </a:r>
          </a:p>
          <a:p>
            <a:pPr marL="171450" indent="-17145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150">
                <a:solidFill>
                  <a:srgbClr val="000000"/>
                </a:solidFill>
                <a:cs typeface="Calibri" pitchFamily="34" charset="0"/>
              </a:rPr>
              <a:t>Demonstrates a willingness to ‘Buy-In’ to the change in some fashion and continue the change process</a:t>
            </a:r>
          </a:p>
          <a:p>
            <a:pPr marL="171450" indent="-17145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150">
                <a:solidFill>
                  <a:srgbClr val="000000"/>
                </a:solidFill>
                <a:cs typeface="Calibri" pitchFamily="34" charset="0"/>
              </a:rPr>
              <a:t>“Try-out” new module / system</a:t>
            </a:r>
          </a:p>
        </p:txBody>
      </p:sp>
      <p:sp>
        <p:nvSpPr>
          <p:cNvPr id="19" name="Rectangle 129">
            <a:extLst>
              <a:ext uri="{FF2B5EF4-FFF2-40B4-BE49-F238E27FC236}">
                <a16:creationId xmlns:a16="http://schemas.microsoft.com/office/drawing/2014/main" id="{06C1C349-B94F-4386-90AE-E2A5E27DD1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8306" y="4772749"/>
            <a:ext cx="2036182" cy="1561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2F2F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171450" indent="-17145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150">
                <a:solidFill>
                  <a:srgbClr val="000000"/>
                </a:solidFill>
                <a:cs typeface="Calibri" pitchFamily="34" charset="0"/>
              </a:rPr>
              <a:t>The comprehension of the nature and intent of the change as well as where they ‘fit in’</a:t>
            </a:r>
          </a:p>
          <a:p>
            <a:pPr marL="171450" indent="-17145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150">
                <a:solidFill>
                  <a:srgbClr val="000000"/>
                </a:solidFill>
                <a:cs typeface="Calibri" pitchFamily="34" charset="0"/>
              </a:rPr>
              <a:t>Usually includes an ‘informed pessimism’ stage as they discover that the change will involve some effort</a:t>
            </a:r>
          </a:p>
        </p:txBody>
      </p:sp>
      <p:sp>
        <p:nvSpPr>
          <p:cNvPr id="20" name="Rectangle 130">
            <a:extLst>
              <a:ext uri="{FF2B5EF4-FFF2-40B4-BE49-F238E27FC236}">
                <a16:creationId xmlns:a16="http://schemas.microsoft.com/office/drawing/2014/main" id="{2BF1F034-7C6E-463C-B163-DEBA2CF05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90546" y="3401610"/>
            <a:ext cx="1767100" cy="165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171450" indent="-17145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150">
                <a:solidFill>
                  <a:srgbClr val="000000"/>
                </a:solidFill>
                <a:cs typeface="Calibri" pitchFamily="34" charset="0"/>
              </a:rPr>
              <a:t>Long-term usage and commitment towards module / system</a:t>
            </a:r>
          </a:p>
          <a:p>
            <a:pPr marL="171450" indent="-17145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150">
                <a:solidFill>
                  <a:srgbClr val="000000"/>
                </a:solidFill>
                <a:cs typeface="Calibri" pitchFamily="34" charset="0"/>
              </a:rPr>
              <a:t>An examination of the extended implications of the change</a:t>
            </a:r>
          </a:p>
          <a:p>
            <a:pPr marL="171450" indent="-17145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150">
                <a:solidFill>
                  <a:srgbClr val="000000"/>
                </a:solidFill>
                <a:cs typeface="Calibri" pitchFamily="34" charset="0"/>
              </a:rPr>
              <a:t>When the personal belief is at the point of ‘we are not going back’</a:t>
            </a:r>
          </a:p>
        </p:txBody>
      </p:sp>
      <p:sp>
        <p:nvSpPr>
          <p:cNvPr id="21" name="Rectangle 140">
            <a:extLst>
              <a:ext uri="{FF2B5EF4-FFF2-40B4-BE49-F238E27FC236}">
                <a16:creationId xmlns:a16="http://schemas.microsoft.com/office/drawing/2014/main" id="{01E02A42-D20F-4882-A78A-5656BBD04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8350" y="5021471"/>
            <a:ext cx="1992314" cy="1079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171450" indent="-17145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150">
                <a:solidFill>
                  <a:srgbClr val="000000"/>
                </a:solidFill>
                <a:cs typeface="Calibri" pitchFamily="34" charset="0"/>
              </a:rPr>
              <a:t>Knowledge of the emerging change, but unclear of the scope, impact, or even rationale for the change</a:t>
            </a:r>
          </a:p>
          <a:p>
            <a:pPr marL="171450" indent="-17145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GB" sz="1150">
                <a:solidFill>
                  <a:srgbClr val="000000"/>
                </a:solidFill>
                <a:cs typeface="Calibri" pitchFamily="34" charset="0"/>
              </a:rPr>
              <a:t>The realisation that they will be affected, but not sure how</a:t>
            </a:r>
          </a:p>
        </p:txBody>
      </p:sp>
      <p:sp>
        <p:nvSpPr>
          <p:cNvPr id="22" name="Text Box 13">
            <a:extLst>
              <a:ext uri="{FF2B5EF4-FFF2-40B4-BE49-F238E27FC236}">
                <a16:creationId xmlns:a16="http://schemas.microsoft.com/office/drawing/2014/main" id="{656E9557-FE10-4D3B-A32B-6A951C866B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028" y="4675286"/>
            <a:ext cx="1041711" cy="39906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 anchor="ctr">
            <a:noAutofit/>
          </a:bodyPr>
          <a:lstStyle/>
          <a:p>
            <a:pPr algn="ctr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defRPr/>
            </a:pPr>
            <a:r>
              <a:rPr lang="en-US" sz="1200" i="1" kern="0">
                <a:solidFill>
                  <a:srgbClr val="C00000"/>
                </a:solidFill>
                <a:cs typeface="Calibri" pitchFamily="34" charset="0"/>
              </a:rPr>
              <a:t>Confusion</a:t>
            </a:r>
          </a:p>
        </p:txBody>
      </p:sp>
      <p:sp>
        <p:nvSpPr>
          <p:cNvPr id="23" name="Freeform 50">
            <a:extLst>
              <a:ext uri="{FF2B5EF4-FFF2-40B4-BE49-F238E27FC236}">
                <a16:creationId xmlns:a16="http://schemas.microsoft.com/office/drawing/2014/main" id="{7E108AFF-AFB7-4BAD-9B6F-C2C680FA1DBD}"/>
              </a:ext>
            </a:extLst>
          </p:cNvPr>
          <p:cNvSpPr>
            <a:spLocks/>
          </p:cNvSpPr>
          <p:nvPr/>
        </p:nvSpPr>
        <p:spPr bwMode="auto">
          <a:xfrm>
            <a:off x="4217218" y="4647114"/>
            <a:ext cx="241658" cy="258643"/>
          </a:xfrm>
          <a:custGeom>
            <a:avLst/>
            <a:gdLst>
              <a:gd name="T0" fmla="*/ 0 w 79"/>
              <a:gd name="T1" fmla="*/ 0 h 198"/>
              <a:gd name="T2" fmla="*/ 0 w 79"/>
              <a:gd name="T3" fmla="*/ 198 h 198"/>
              <a:gd name="T4" fmla="*/ 79 w 79"/>
              <a:gd name="T5" fmla="*/ 198 h 198"/>
              <a:gd name="T6" fmla="*/ 0 60000 65536"/>
              <a:gd name="T7" fmla="*/ 0 60000 65536"/>
              <a:gd name="T8" fmla="*/ 0 60000 65536"/>
              <a:gd name="T9" fmla="*/ 0 w 79"/>
              <a:gd name="T10" fmla="*/ 0 h 198"/>
              <a:gd name="T11" fmla="*/ 79 w 79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9" h="198">
                <a:moveTo>
                  <a:pt x="0" y="0"/>
                </a:moveTo>
                <a:lnTo>
                  <a:pt x="0" y="198"/>
                </a:lnTo>
                <a:lnTo>
                  <a:pt x="79" y="198"/>
                </a:lnTo>
              </a:path>
            </a:pathLst>
          </a:custGeom>
          <a:noFill/>
          <a:ln w="2857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algn="ctr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/>
            </a:pPr>
            <a:endParaRPr lang="en-AU" sz="1050" kern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24" name="Text Box 15">
            <a:extLst>
              <a:ext uri="{FF2B5EF4-FFF2-40B4-BE49-F238E27FC236}">
                <a16:creationId xmlns:a16="http://schemas.microsoft.com/office/drawing/2014/main" id="{45091EE8-D2F3-484D-97E3-B73C37107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1898" y="3792432"/>
            <a:ext cx="1350244" cy="39906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square" lIns="72000" tIns="72000" rIns="72000" bIns="72000" anchor="ctr">
            <a:noAutofit/>
          </a:bodyPr>
          <a:lstStyle/>
          <a:p>
            <a:pPr algn="ctr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defRPr/>
            </a:pPr>
            <a:r>
              <a:rPr lang="en-US" sz="1200" i="1" kern="0">
                <a:solidFill>
                  <a:srgbClr val="C00000"/>
                </a:solidFill>
                <a:cs typeface="Calibri" pitchFamily="34" charset="0"/>
              </a:rPr>
              <a:t>Decision not support implementation</a:t>
            </a:r>
          </a:p>
        </p:txBody>
      </p:sp>
      <p:sp>
        <p:nvSpPr>
          <p:cNvPr id="25" name="Freeform 53">
            <a:extLst>
              <a:ext uri="{FF2B5EF4-FFF2-40B4-BE49-F238E27FC236}">
                <a16:creationId xmlns:a16="http://schemas.microsoft.com/office/drawing/2014/main" id="{46C21C2E-2AF0-44A4-898F-08A5F43750FC}"/>
              </a:ext>
            </a:extLst>
          </p:cNvPr>
          <p:cNvSpPr>
            <a:spLocks/>
          </p:cNvSpPr>
          <p:nvPr/>
        </p:nvSpPr>
        <p:spPr bwMode="auto">
          <a:xfrm>
            <a:off x="8194136" y="3765348"/>
            <a:ext cx="241658" cy="258643"/>
          </a:xfrm>
          <a:custGeom>
            <a:avLst/>
            <a:gdLst>
              <a:gd name="T0" fmla="*/ 0 w 79"/>
              <a:gd name="T1" fmla="*/ 0 h 198"/>
              <a:gd name="T2" fmla="*/ 0 w 79"/>
              <a:gd name="T3" fmla="*/ 198 h 198"/>
              <a:gd name="T4" fmla="*/ 79 w 79"/>
              <a:gd name="T5" fmla="*/ 198 h 198"/>
              <a:gd name="T6" fmla="*/ 0 60000 65536"/>
              <a:gd name="T7" fmla="*/ 0 60000 65536"/>
              <a:gd name="T8" fmla="*/ 0 60000 65536"/>
              <a:gd name="T9" fmla="*/ 0 w 79"/>
              <a:gd name="T10" fmla="*/ 0 h 198"/>
              <a:gd name="T11" fmla="*/ 79 w 79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9" h="198">
                <a:moveTo>
                  <a:pt x="0" y="0"/>
                </a:moveTo>
                <a:lnTo>
                  <a:pt x="0" y="198"/>
                </a:lnTo>
                <a:lnTo>
                  <a:pt x="79" y="198"/>
                </a:lnTo>
              </a:path>
            </a:pathLst>
          </a:custGeom>
          <a:noFill/>
          <a:ln w="2857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algn="ctr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/>
            </a:pPr>
            <a:endParaRPr lang="en-AU" sz="1050" kern="0">
              <a:solidFill>
                <a:prstClr val="black"/>
              </a:solidFill>
              <a:cs typeface="Calibri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DDF5E2C-957D-4FC8-81F4-4DAE5A53E2E1}"/>
              </a:ext>
            </a:extLst>
          </p:cNvPr>
          <p:cNvGrpSpPr/>
          <p:nvPr/>
        </p:nvGrpSpPr>
        <p:grpSpPr>
          <a:xfrm>
            <a:off x="10130043" y="2853482"/>
            <a:ext cx="1603570" cy="414649"/>
            <a:chOff x="8046741" y="2605149"/>
            <a:chExt cx="1771708" cy="475053"/>
          </a:xfrm>
        </p:grpSpPr>
        <p:sp>
          <p:nvSpPr>
            <p:cNvPr id="27" name="Text Box 14">
              <a:extLst>
                <a:ext uri="{FF2B5EF4-FFF2-40B4-BE49-F238E27FC236}">
                  <a16:creationId xmlns:a16="http://schemas.microsoft.com/office/drawing/2014/main" id="{B7FB50F6-0F20-44AE-9C26-49C43D83A8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2387" y="2623002"/>
              <a:ext cx="1516062" cy="4572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72000" tIns="72000" rIns="72000" bIns="72000" anchor="ctr">
              <a:noAutofit/>
            </a:bodyPr>
            <a:lstStyle/>
            <a:p>
              <a:pPr algn="ctr" eaLnBrk="0" fontAlgn="base" hangingPunct="0">
                <a:lnSpc>
                  <a:spcPct val="95000"/>
                </a:lnSpc>
                <a:spcBef>
                  <a:spcPct val="50000"/>
                </a:spcBef>
                <a:spcAft>
                  <a:spcPct val="0"/>
                </a:spcAft>
                <a:buClr>
                  <a:prstClr val="white"/>
                </a:buClr>
                <a:defRPr/>
              </a:pPr>
              <a:r>
                <a:rPr lang="en-US" sz="1200" i="1" kern="0">
                  <a:solidFill>
                    <a:srgbClr val="C00000"/>
                  </a:solidFill>
                  <a:cs typeface="Calibri" pitchFamily="34" charset="0"/>
                </a:rPr>
                <a:t>Change aborted after implementation</a:t>
              </a:r>
            </a:p>
          </p:txBody>
        </p:sp>
        <p:sp>
          <p:nvSpPr>
            <p:cNvPr id="28" name="Freeform 56">
              <a:extLst>
                <a:ext uri="{FF2B5EF4-FFF2-40B4-BE49-F238E27FC236}">
                  <a16:creationId xmlns:a16="http://schemas.microsoft.com/office/drawing/2014/main" id="{18629BC8-BF7A-4CA2-8182-BC79DE07C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6741" y="2605149"/>
              <a:ext cx="266996" cy="296322"/>
            </a:xfrm>
            <a:custGeom>
              <a:avLst/>
              <a:gdLst>
                <a:gd name="T0" fmla="*/ 0 w 79"/>
                <a:gd name="T1" fmla="*/ 0 h 198"/>
                <a:gd name="T2" fmla="*/ 0 w 79"/>
                <a:gd name="T3" fmla="*/ 198 h 198"/>
                <a:gd name="T4" fmla="*/ 79 w 79"/>
                <a:gd name="T5" fmla="*/ 198 h 198"/>
                <a:gd name="T6" fmla="*/ 0 60000 65536"/>
                <a:gd name="T7" fmla="*/ 0 60000 65536"/>
                <a:gd name="T8" fmla="*/ 0 60000 65536"/>
                <a:gd name="T9" fmla="*/ 0 w 79"/>
                <a:gd name="T10" fmla="*/ 0 h 198"/>
                <a:gd name="T11" fmla="*/ 79 w 79"/>
                <a:gd name="T12" fmla="*/ 198 h 1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9" h="198">
                  <a:moveTo>
                    <a:pt x="0" y="0"/>
                  </a:moveTo>
                  <a:lnTo>
                    <a:pt x="0" y="198"/>
                  </a:lnTo>
                  <a:lnTo>
                    <a:pt x="79" y="198"/>
                  </a:lnTo>
                </a:path>
              </a:pathLst>
            </a:custGeom>
            <a:noFill/>
            <a:ln w="28575">
              <a:solidFill>
                <a:sysClr val="windowText" lastClr="000000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pPr algn="ctr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/>
              </a:pPr>
              <a:endParaRPr lang="en-AU" sz="1050" kern="0">
                <a:solidFill>
                  <a:prstClr val="black"/>
                </a:solidFill>
                <a:cs typeface="Calibri" pitchFamily="34" charset="0"/>
              </a:endParaRPr>
            </a:p>
          </p:txBody>
        </p:sp>
      </p:grpSp>
      <p:sp>
        <p:nvSpPr>
          <p:cNvPr id="29" name="Freeform 45">
            <a:extLst>
              <a:ext uri="{FF2B5EF4-FFF2-40B4-BE49-F238E27FC236}">
                <a16:creationId xmlns:a16="http://schemas.microsoft.com/office/drawing/2014/main" id="{32DB9CBA-4838-4A6A-8EDE-A0D653E3ADB8}"/>
              </a:ext>
            </a:extLst>
          </p:cNvPr>
          <p:cNvSpPr>
            <a:spLocks/>
          </p:cNvSpPr>
          <p:nvPr/>
        </p:nvSpPr>
        <p:spPr bwMode="auto">
          <a:xfrm>
            <a:off x="3347744" y="2053840"/>
            <a:ext cx="1788689" cy="2092593"/>
          </a:xfrm>
          <a:custGeom>
            <a:avLst/>
            <a:gdLst>
              <a:gd name="T0" fmla="*/ 0 w 4355"/>
              <a:gd name="T1" fmla="*/ 1361 h 1361"/>
              <a:gd name="T2" fmla="*/ 1406 w 4355"/>
              <a:gd name="T3" fmla="*/ 1225 h 1361"/>
              <a:gd name="T4" fmla="*/ 2994 w 4355"/>
              <a:gd name="T5" fmla="*/ 771 h 1361"/>
              <a:gd name="T6" fmla="*/ 4355 w 4355"/>
              <a:gd name="T7" fmla="*/ 0 h 1361"/>
              <a:gd name="T8" fmla="*/ 0 60000 65536"/>
              <a:gd name="T9" fmla="*/ 0 60000 65536"/>
              <a:gd name="T10" fmla="*/ 0 60000 65536"/>
              <a:gd name="T11" fmla="*/ 0 60000 65536"/>
              <a:gd name="T12" fmla="*/ 0 w 4355"/>
              <a:gd name="T13" fmla="*/ 0 h 1361"/>
              <a:gd name="T14" fmla="*/ 4355 w 4355"/>
              <a:gd name="T15" fmla="*/ 1361 h 136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55" h="1361">
                <a:moveTo>
                  <a:pt x="0" y="1361"/>
                </a:moveTo>
                <a:cubicBezTo>
                  <a:pt x="453" y="1342"/>
                  <a:pt x="907" y="1323"/>
                  <a:pt x="1406" y="1225"/>
                </a:cubicBezTo>
                <a:cubicBezTo>
                  <a:pt x="1905" y="1127"/>
                  <a:pt x="2502" y="975"/>
                  <a:pt x="2994" y="771"/>
                </a:cubicBezTo>
                <a:cubicBezTo>
                  <a:pt x="3486" y="567"/>
                  <a:pt x="4128" y="129"/>
                  <a:pt x="4355" y="0"/>
                </a:cubicBezTo>
              </a:path>
            </a:pathLst>
          </a:custGeom>
          <a:noFill/>
          <a:ln w="28575">
            <a:solidFill>
              <a:srgbClr val="843593"/>
            </a:solidFill>
            <a:round/>
            <a:headEnd type="none" w="med" len="med"/>
            <a:tailEnd type="arrow" w="med" len="med"/>
          </a:ln>
        </p:spPr>
        <p:txBody>
          <a:bodyPr wrap="none" lIns="72000" tIns="72000" rIns="72000" bIns="72000"/>
          <a:lstStyle/>
          <a:p>
            <a:pPr algn="ctr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/>
            </a:pPr>
            <a:endParaRPr lang="en-AU" sz="1100" kern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2DDAAF3-B95B-4992-B649-20CE4C4DA6EB}"/>
              </a:ext>
            </a:extLst>
          </p:cNvPr>
          <p:cNvSpPr/>
          <p:nvPr/>
        </p:nvSpPr>
        <p:spPr>
          <a:xfrm>
            <a:off x="487560" y="2189604"/>
            <a:ext cx="193908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spcAft>
                <a:spcPts val="400"/>
              </a:spcAft>
              <a:defRPr/>
            </a:pPr>
            <a:r>
              <a:rPr lang="en-JM" sz="1200">
                <a:solidFill>
                  <a:prstClr val="black"/>
                </a:solidFill>
                <a:cs typeface="Arial" panose="020B0604020202020204" pitchFamily="34" charset="0"/>
              </a:rPr>
              <a:t>Over time, through implementing and executing our targeted stakeholder engagement and communication plan, our goal is to bring each  employee up the change commitment curve at the right pace. </a:t>
            </a:r>
          </a:p>
        </p:txBody>
      </p:sp>
      <p:sp>
        <p:nvSpPr>
          <p:cNvPr id="31" name="Slide Number Placeholder 3">
            <a:extLst>
              <a:ext uri="{FF2B5EF4-FFF2-40B4-BE49-F238E27FC236}">
                <a16:creationId xmlns:a16="http://schemas.microsoft.com/office/drawing/2014/main" id="{E44DA19F-3A62-4E23-9B3F-707EE8867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1DF4D2-2474-4571-8F0E-3A34918DC2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2010905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_PowerPoint Template_082020.potx" id="{CD3743BA-52D7-4947-9E77-93CA9FE9396C}" vid="{B7DD7E2C-EB1B-404B-A146-E92F1423A350}"/>
    </a:ext>
  </a:extLst>
</a:theme>
</file>

<file path=ppt/theme/theme2.xml><?xml version="1.0" encoding="utf-8"?>
<a:theme xmlns:a="http://schemas.openxmlformats.org/drawingml/2006/main" name="1_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 Powerpoint" id="{091E1652-E8A2-4202-81FA-35EB14694B49}" vid="{57385CFA-4E22-4B3A-8C88-E5BCCA1EDEB4}"/>
    </a:ext>
  </a:extLst>
</a:theme>
</file>

<file path=ppt/theme/theme3.xml><?xml version="1.0" encoding="utf-8"?>
<a:theme xmlns:a="http://schemas.openxmlformats.org/drawingml/2006/main" name="2_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_PowerPoint Template_082020.potx" id="{CD3743BA-52D7-4947-9E77-93CA9FE9396C}" vid="{B7DD7E2C-EB1B-404B-A146-E92F1423A35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27C63B8B621C4FB9AA3ECE5945D69E" ma:contentTypeVersion="7" ma:contentTypeDescription="Create a new document." ma:contentTypeScope="" ma:versionID="9b0beaa72d0ab373f9c18566505e4e51">
  <xsd:schema xmlns:xsd="http://www.w3.org/2001/XMLSchema" xmlns:xs="http://www.w3.org/2001/XMLSchema" xmlns:p="http://schemas.microsoft.com/office/2006/metadata/properties" xmlns:ns2="fef49bb5-67f9-426d-a9fc-e8d1337ac23e" targetNamespace="http://schemas.microsoft.com/office/2006/metadata/properties" ma:root="true" ma:fieldsID="69e37cfa48b778a9281566772bc2d974" ns2:_="">
    <xsd:import namespace="fef49bb5-67f9-426d-a9fc-e8d1337ac2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f49bb5-67f9-426d-a9fc-e8d1337ac2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8BD63F-B76E-44EC-938D-F3231B60E8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0EFD7F-D492-42DA-AE9F-2B83B8C5EE7F}">
  <ds:schemaRefs>
    <ds:schemaRef ds:uri="fef49bb5-67f9-426d-a9fc-e8d1337ac23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3038D2E-2C01-4D0F-BB99-15862D6986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f49bb5-67f9-426d-a9fc-e8d1337ac2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TIU_PowerPoint Template_082020</Template>
  <TotalTime>0</TotalTime>
  <Words>4190</Words>
  <Application>Microsoft Office PowerPoint</Application>
  <PresentationFormat>Widescreen</PresentationFormat>
  <Paragraphs>748</Paragraphs>
  <Slides>29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Calibri Light</vt:lpstr>
      <vt:lpstr>EYInterstate Light</vt:lpstr>
      <vt:lpstr>Futura LT Bold</vt:lpstr>
      <vt:lpstr>Wingdings</vt:lpstr>
      <vt:lpstr>PowerPoint-Template-27186</vt:lpstr>
      <vt:lpstr>1_PowerPoint-Template-27186</vt:lpstr>
      <vt:lpstr>2_PowerPoint-Template-27186</vt:lpstr>
      <vt:lpstr>PowerPoint Presentation</vt:lpstr>
      <vt:lpstr>This document outlines the strategic approach being taken to engage XYZ’s key stakeholders. </vt:lpstr>
      <vt:lpstr>PowerPoint Presentation</vt:lpstr>
      <vt:lpstr>Part 1</vt:lpstr>
      <vt:lpstr>PowerPoint Presentation</vt:lpstr>
      <vt:lpstr>PowerPoint Presentation</vt:lpstr>
      <vt:lpstr>Stakeholder analysis </vt:lpstr>
      <vt:lpstr>Part 2</vt:lpstr>
      <vt:lpstr>PowerPoint Presentation</vt:lpstr>
      <vt:lpstr>PowerPoint Presentation</vt:lpstr>
      <vt:lpstr>PowerPoint Presentation</vt:lpstr>
      <vt:lpstr>Engagement objectives</vt:lpstr>
      <vt:lpstr>Stakeholder engagement and communication channels</vt:lpstr>
      <vt:lpstr>Stakeholder engagement and communication channels</vt:lpstr>
      <vt:lpstr>PowerPoint Presentation</vt:lpstr>
      <vt:lpstr>PowerPoint Presentation</vt:lpstr>
      <vt:lpstr>Criteria for stakeholder engagement and communication strategy and plan</vt:lpstr>
      <vt:lpstr>Part 3</vt:lpstr>
      <vt:lpstr>Example: Communication calendar </vt:lpstr>
      <vt:lpstr>High-level plan</vt:lpstr>
      <vt:lpstr>Part 4</vt:lpstr>
      <vt:lpstr>PowerPoint Presentation</vt:lpstr>
      <vt:lpstr>PowerPoint Presentation</vt:lpstr>
      <vt:lpstr>PowerPoint Presentation</vt:lpstr>
      <vt:lpstr>Part 5 </vt:lpstr>
      <vt:lpstr>PowerPoint Presentation</vt:lpstr>
      <vt:lpstr>PowerPoint Presentation</vt:lpstr>
      <vt:lpstr>PowerPoint Presentation</vt:lpstr>
      <vt:lpstr>CONTACT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Anneke Clarke</dc:creator>
  <cp:lastModifiedBy>Cherrie-Ann Joseph</cp:lastModifiedBy>
  <cp:revision>2</cp:revision>
  <dcterms:created xsi:type="dcterms:W3CDTF">2020-08-13T22:50:54Z</dcterms:created>
  <dcterms:modified xsi:type="dcterms:W3CDTF">2023-03-14T13:57:30Z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0x0101003227C63B8B621C4FB9AA3ECE5945D69E</vt:lpwstr>
  </property>
</Properties>
</file>